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9" r:id="rId3"/>
    <p:sldId id="290" r:id="rId4"/>
    <p:sldId id="291" r:id="rId5"/>
    <p:sldId id="292" r:id="rId6"/>
    <p:sldId id="294" r:id="rId7"/>
    <p:sldId id="295" r:id="rId8"/>
    <p:sldId id="296" r:id="rId9"/>
    <p:sldId id="260" r:id="rId10"/>
    <p:sldId id="298" r:id="rId11"/>
    <p:sldId id="297" r:id="rId12"/>
    <p:sldId id="262" r:id="rId13"/>
    <p:sldId id="299" r:id="rId14"/>
    <p:sldId id="300" r:id="rId15"/>
    <p:sldId id="266" r:id="rId16"/>
    <p:sldId id="301" r:id="rId17"/>
    <p:sldId id="302" r:id="rId18"/>
    <p:sldId id="315" r:id="rId19"/>
    <p:sldId id="304" r:id="rId20"/>
    <p:sldId id="305" r:id="rId21"/>
    <p:sldId id="306" r:id="rId22"/>
    <p:sldId id="269" r:id="rId23"/>
    <p:sldId id="270" r:id="rId24"/>
    <p:sldId id="271" r:id="rId25"/>
    <p:sldId id="307" r:id="rId26"/>
    <p:sldId id="308" r:id="rId27"/>
    <p:sldId id="272" r:id="rId28"/>
    <p:sldId id="309" r:id="rId29"/>
    <p:sldId id="310" r:id="rId30"/>
    <p:sldId id="311" r:id="rId31"/>
    <p:sldId id="312" r:id="rId32"/>
    <p:sldId id="274" r:id="rId33"/>
    <p:sldId id="275" r:id="rId34"/>
    <p:sldId id="276" r:id="rId35"/>
    <p:sldId id="277" r:id="rId36"/>
    <p:sldId id="313" r:id="rId37"/>
    <p:sldId id="314" r:id="rId38"/>
    <p:sldId id="319" r:id="rId39"/>
    <p:sldId id="320" r:id="rId40"/>
    <p:sldId id="321" r:id="rId41"/>
    <p:sldId id="316" r:id="rId42"/>
    <p:sldId id="323" r:id="rId43"/>
    <p:sldId id="324" r:id="rId44"/>
    <p:sldId id="326" r:id="rId45"/>
    <p:sldId id="278" r:id="rId46"/>
    <p:sldId id="279" r:id="rId47"/>
    <p:sldId id="280" r:id="rId48"/>
    <p:sldId id="283" r:id="rId49"/>
    <p:sldId id="327" r:id="rId50"/>
    <p:sldId id="329" r:id="rId51"/>
    <p:sldId id="330" r:id="rId52"/>
    <p:sldId id="331" r:id="rId53"/>
    <p:sldId id="281" r:id="rId54"/>
    <p:sldId id="284" r:id="rId55"/>
    <p:sldId id="332" r:id="rId56"/>
    <p:sldId id="286" r:id="rId57"/>
    <p:sldId id="333" r:id="rId58"/>
    <p:sldId id="334" r:id="rId59"/>
    <p:sldId id="287" r:id="rId60"/>
    <p:sldId id="288"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7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7FBDA5-19E4-4CD8-8A40-25F0188EA8E8}" type="doc">
      <dgm:prSet loTypeId="urn:diagrams.loki3.com/BracketList" loCatId="list" qsTypeId="urn:microsoft.com/office/officeart/2005/8/quickstyle/simple3" qsCatId="simple" csTypeId="urn:microsoft.com/office/officeart/2005/8/colors/colorful3" csCatId="colorful" phldr="1"/>
      <dgm:spPr/>
      <dgm:t>
        <a:bodyPr/>
        <a:lstStyle/>
        <a:p>
          <a:endParaRPr lang="en-US"/>
        </a:p>
      </dgm:t>
    </dgm:pt>
    <dgm:pt modelId="{931722F0-AE98-42FE-AD34-978FEE41B8F2}">
      <dgm:prSet phldrT="[Text]" custT="1"/>
      <dgm:spPr/>
      <dgm:t>
        <a:bodyPr/>
        <a:lstStyle/>
        <a:p>
          <a:pPr algn="ctr"/>
          <a:r>
            <a:rPr lang="en-US" sz="3200" dirty="0" smtClean="0"/>
            <a:t>Mission</a:t>
          </a:r>
          <a:endParaRPr lang="en-US" sz="3200" dirty="0"/>
        </a:p>
      </dgm:t>
    </dgm:pt>
    <dgm:pt modelId="{D20B5AB6-7D67-4DFC-AB00-5861264A3D2C}" type="parTrans" cxnId="{F24B5F25-4D94-46C2-AB20-5058F5C6B99F}">
      <dgm:prSet/>
      <dgm:spPr/>
      <dgm:t>
        <a:bodyPr/>
        <a:lstStyle/>
        <a:p>
          <a:endParaRPr lang="en-US"/>
        </a:p>
      </dgm:t>
    </dgm:pt>
    <dgm:pt modelId="{0BACB785-90CB-4743-9859-919C34FC0C17}" type="sibTrans" cxnId="{F24B5F25-4D94-46C2-AB20-5058F5C6B99F}">
      <dgm:prSet/>
      <dgm:spPr/>
      <dgm:t>
        <a:bodyPr/>
        <a:lstStyle/>
        <a:p>
          <a:endParaRPr lang="en-US"/>
        </a:p>
      </dgm:t>
    </dgm:pt>
    <dgm:pt modelId="{01F4AC95-2392-4262-A07A-5F2974927CC5}">
      <dgm:prSet phldrT="[Text]"/>
      <dgm:spPr/>
      <dgm:t>
        <a:bodyPr/>
        <a:lstStyle/>
        <a:p>
          <a:r>
            <a:rPr lang="en-US" smtClean="0"/>
            <a:t>Flying taxi which takeoff and landing at streets of the city</a:t>
          </a:r>
          <a:endParaRPr lang="en-US" dirty="0"/>
        </a:p>
      </dgm:t>
    </dgm:pt>
    <dgm:pt modelId="{B208E338-2D2B-43A5-B431-06B75658F7E5}" type="parTrans" cxnId="{FE91EA56-8881-4E4D-BF04-1922E4EF8EF8}">
      <dgm:prSet/>
      <dgm:spPr/>
      <dgm:t>
        <a:bodyPr/>
        <a:lstStyle/>
        <a:p>
          <a:endParaRPr lang="en-US"/>
        </a:p>
      </dgm:t>
    </dgm:pt>
    <dgm:pt modelId="{E2E97295-DD6A-4DBA-9EAD-1E454B6E7F06}" type="sibTrans" cxnId="{FE91EA56-8881-4E4D-BF04-1922E4EF8EF8}">
      <dgm:prSet/>
      <dgm:spPr/>
      <dgm:t>
        <a:bodyPr/>
        <a:lstStyle/>
        <a:p>
          <a:endParaRPr lang="en-US"/>
        </a:p>
      </dgm:t>
    </dgm:pt>
    <dgm:pt modelId="{DFEDF3D9-3DA2-4AC1-A80B-D06A5F5E5809}">
      <dgm:prSet phldrT="[Text]" custT="1"/>
      <dgm:spPr/>
      <dgm:t>
        <a:bodyPr/>
        <a:lstStyle/>
        <a:p>
          <a:r>
            <a:rPr lang="en-US" sz="3200" dirty="0" smtClean="0"/>
            <a:t>Constraints</a:t>
          </a:r>
          <a:endParaRPr lang="en-US" sz="3200" dirty="0"/>
        </a:p>
      </dgm:t>
    </dgm:pt>
    <dgm:pt modelId="{F9AE7378-F26C-4E9A-B27C-2419B96249CC}" type="parTrans" cxnId="{A2E5C04D-548A-440C-8315-0418E0DC70E3}">
      <dgm:prSet/>
      <dgm:spPr/>
      <dgm:t>
        <a:bodyPr/>
        <a:lstStyle/>
        <a:p>
          <a:endParaRPr lang="en-US"/>
        </a:p>
      </dgm:t>
    </dgm:pt>
    <dgm:pt modelId="{553B26C8-D572-4151-864E-B480A531F13D}" type="sibTrans" cxnId="{A2E5C04D-548A-440C-8315-0418E0DC70E3}">
      <dgm:prSet/>
      <dgm:spPr/>
      <dgm:t>
        <a:bodyPr/>
        <a:lstStyle/>
        <a:p>
          <a:endParaRPr lang="en-US"/>
        </a:p>
      </dgm:t>
    </dgm:pt>
    <dgm:pt modelId="{884FD3F5-90FF-4417-B002-ABAD0C4C9F14}">
      <dgm:prSet phldrT="[Text]"/>
      <dgm:spPr/>
      <dgm:t>
        <a:bodyPr/>
        <a:lstStyle/>
        <a:p>
          <a:pPr rtl="0"/>
          <a:r>
            <a:rPr lang="en-US" dirty="0" smtClean="0"/>
            <a:t>Max. takeoff weight about 3 Kg.</a:t>
          </a:r>
          <a:endParaRPr lang="en-US" dirty="0"/>
        </a:p>
      </dgm:t>
    </dgm:pt>
    <dgm:pt modelId="{1FE6C5B7-C47A-4398-A80A-08F8A62C01C7}" type="parTrans" cxnId="{90E84921-BB29-4296-926C-32297D766B96}">
      <dgm:prSet/>
      <dgm:spPr/>
      <dgm:t>
        <a:bodyPr/>
        <a:lstStyle/>
        <a:p>
          <a:endParaRPr lang="en-US"/>
        </a:p>
      </dgm:t>
    </dgm:pt>
    <dgm:pt modelId="{CCD3BD0C-A922-4B51-9BB0-2689D8B6B2F9}" type="sibTrans" cxnId="{90E84921-BB29-4296-926C-32297D766B96}">
      <dgm:prSet/>
      <dgm:spPr/>
      <dgm:t>
        <a:bodyPr/>
        <a:lstStyle/>
        <a:p>
          <a:endParaRPr lang="en-US"/>
        </a:p>
      </dgm:t>
    </dgm:pt>
    <dgm:pt modelId="{744B831A-22CB-4D33-AC78-3294A52A3BF6}">
      <dgm:prSet/>
      <dgm:spPr/>
      <dgm:t>
        <a:bodyPr/>
        <a:lstStyle/>
        <a:p>
          <a:pPr rtl="0"/>
          <a:r>
            <a:rPr lang="en-US" smtClean="0"/>
            <a:t>Max. wide of vehicle 0.8 meter.</a:t>
          </a:r>
          <a:endParaRPr lang="en-GB" dirty="0"/>
        </a:p>
      </dgm:t>
    </dgm:pt>
    <dgm:pt modelId="{3E64583B-18AA-4C61-BF92-2F4A2629EDE7}" type="parTrans" cxnId="{B4465F66-B102-4C67-A09B-FDF8EBB509B9}">
      <dgm:prSet/>
      <dgm:spPr/>
      <dgm:t>
        <a:bodyPr/>
        <a:lstStyle/>
        <a:p>
          <a:endParaRPr lang="en-US"/>
        </a:p>
      </dgm:t>
    </dgm:pt>
    <dgm:pt modelId="{3B52DAE4-76BC-4F72-AD79-BB28100125AB}" type="sibTrans" cxnId="{B4465F66-B102-4C67-A09B-FDF8EBB509B9}">
      <dgm:prSet/>
      <dgm:spPr/>
      <dgm:t>
        <a:bodyPr/>
        <a:lstStyle/>
        <a:p>
          <a:endParaRPr lang="en-US"/>
        </a:p>
      </dgm:t>
    </dgm:pt>
    <dgm:pt modelId="{EB8E1B2D-81F0-4B6E-9E94-2F2E58C1C1DF}">
      <dgm:prSet/>
      <dgm:spPr/>
      <dgm:t>
        <a:bodyPr/>
        <a:lstStyle/>
        <a:p>
          <a:r>
            <a:rPr lang="en-US" dirty="0" smtClean="0"/>
            <a:t>Minimum </a:t>
          </a:r>
          <a:r>
            <a:rPr lang="en-US" dirty="0" smtClean="0"/>
            <a:t>length </a:t>
          </a:r>
          <a:r>
            <a:rPr lang="en-US" dirty="0" smtClean="0"/>
            <a:t>for easy landing at any place.</a:t>
          </a:r>
          <a:endParaRPr lang="en-GB" dirty="0"/>
        </a:p>
      </dgm:t>
    </dgm:pt>
    <dgm:pt modelId="{3CE98522-C5E7-407A-8C1A-879C47D50C41}" type="parTrans" cxnId="{4EC2F3FE-823B-45CA-96E2-118311057E52}">
      <dgm:prSet/>
      <dgm:spPr/>
      <dgm:t>
        <a:bodyPr/>
        <a:lstStyle/>
        <a:p>
          <a:endParaRPr lang="en-US"/>
        </a:p>
      </dgm:t>
    </dgm:pt>
    <dgm:pt modelId="{8C2B308F-A851-418E-AA02-BB83FFC4F1F7}" type="sibTrans" cxnId="{4EC2F3FE-823B-45CA-96E2-118311057E52}">
      <dgm:prSet/>
      <dgm:spPr/>
      <dgm:t>
        <a:bodyPr/>
        <a:lstStyle/>
        <a:p>
          <a:endParaRPr lang="en-US"/>
        </a:p>
      </dgm:t>
    </dgm:pt>
    <dgm:pt modelId="{4C63A50D-511F-44D8-9320-3C42F423920F}" type="pres">
      <dgm:prSet presAssocID="{577FBDA5-19E4-4CD8-8A40-25F0188EA8E8}" presName="Name0" presStyleCnt="0">
        <dgm:presLayoutVars>
          <dgm:dir/>
          <dgm:animLvl val="lvl"/>
          <dgm:resizeHandles val="exact"/>
        </dgm:presLayoutVars>
      </dgm:prSet>
      <dgm:spPr/>
      <dgm:t>
        <a:bodyPr/>
        <a:lstStyle/>
        <a:p>
          <a:endParaRPr lang="en-US"/>
        </a:p>
      </dgm:t>
    </dgm:pt>
    <dgm:pt modelId="{0126D076-4F43-4AEF-95A8-C00E57BF45E0}" type="pres">
      <dgm:prSet presAssocID="{931722F0-AE98-42FE-AD34-978FEE41B8F2}" presName="linNode" presStyleCnt="0"/>
      <dgm:spPr/>
    </dgm:pt>
    <dgm:pt modelId="{D904CC6F-7BDD-4608-8658-B7D0114CB9E4}" type="pres">
      <dgm:prSet presAssocID="{931722F0-AE98-42FE-AD34-978FEE41B8F2}" presName="parTx" presStyleLbl="revTx" presStyleIdx="0" presStyleCnt="2" custScaleX="120400">
        <dgm:presLayoutVars>
          <dgm:chMax val="1"/>
          <dgm:bulletEnabled val="1"/>
        </dgm:presLayoutVars>
      </dgm:prSet>
      <dgm:spPr/>
      <dgm:t>
        <a:bodyPr/>
        <a:lstStyle/>
        <a:p>
          <a:endParaRPr lang="en-US"/>
        </a:p>
      </dgm:t>
    </dgm:pt>
    <dgm:pt modelId="{685DA636-B3D0-42D1-BCD5-1B58CE2A9913}" type="pres">
      <dgm:prSet presAssocID="{931722F0-AE98-42FE-AD34-978FEE41B8F2}" presName="bracket" presStyleLbl="parChTrans1D1" presStyleIdx="0" presStyleCnt="2" custLinFactNeighborX="-15708" custLinFactNeighborY="14607"/>
      <dgm:spPr/>
    </dgm:pt>
    <dgm:pt modelId="{C7651409-BF88-4F1B-BF45-4B0D660BBD73}" type="pres">
      <dgm:prSet presAssocID="{931722F0-AE98-42FE-AD34-978FEE41B8F2}" presName="spH" presStyleCnt="0"/>
      <dgm:spPr/>
    </dgm:pt>
    <dgm:pt modelId="{0526188B-DDD4-4A8E-A413-D88D9F47FA45}" type="pres">
      <dgm:prSet presAssocID="{931722F0-AE98-42FE-AD34-978FEE41B8F2}" presName="desTx" presStyleLbl="node1" presStyleIdx="0" presStyleCnt="2" custLinFactNeighborX="-42614" custLinFactNeighborY="8347">
        <dgm:presLayoutVars>
          <dgm:bulletEnabled val="1"/>
        </dgm:presLayoutVars>
      </dgm:prSet>
      <dgm:spPr/>
      <dgm:t>
        <a:bodyPr/>
        <a:lstStyle/>
        <a:p>
          <a:endParaRPr lang="en-US"/>
        </a:p>
      </dgm:t>
    </dgm:pt>
    <dgm:pt modelId="{1D3BB276-A83E-4E17-BE8F-F0B95E79E588}" type="pres">
      <dgm:prSet presAssocID="{0BACB785-90CB-4743-9859-919C34FC0C17}" presName="spV" presStyleCnt="0"/>
      <dgm:spPr/>
    </dgm:pt>
    <dgm:pt modelId="{B4D35172-4261-409C-8C4F-893AB57CE6B0}" type="pres">
      <dgm:prSet presAssocID="{DFEDF3D9-3DA2-4AC1-A80B-D06A5F5E5809}" presName="linNode" presStyleCnt="0"/>
      <dgm:spPr/>
    </dgm:pt>
    <dgm:pt modelId="{C1A4D3E5-3659-4957-BD0D-60B92C64BBFE}" type="pres">
      <dgm:prSet presAssocID="{DFEDF3D9-3DA2-4AC1-A80B-D06A5F5E5809}" presName="parTx" presStyleLbl="revTx" presStyleIdx="1" presStyleCnt="2" custScaleX="119159">
        <dgm:presLayoutVars>
          <dgm:chMax val="1"/>
          <dgm:bulletEnabled val="1"/>
        </dgm:presLayoutVars>
      </dgm:prSet>
      <dgm:spPr/>
      <dgm:t>
        <a:bodyPr/>
        <a:lstStyle/>
        <a:p>
          <a:endParaRPr lang="en-US"/>
        </a:p>
      </dgm:t>
    </dgm:pt>
    <dgm:pt modelId="{1494A230-1440-4770-A1C3-8B494795B56F}" type="pres">
      <dgm:prSet presAssocID="{DFEDF3D9-3DA2-4AC1-A80B-D06A5F5E5809}" presName="bracket" presStyleLbl="parChTrans1D1" presStyleIdx="1" presStyleCnt="2"/>
      <dgm:spPr/>
    </dgm:pt>
    <dgm:pt modelId="{D9CC281E-FBAE-4626-B4D0-8D0C8C56A1CB}" type="pres">
      <dgm:prSet presAssocID="{DFEDF3D9-3DA2-4AC1-A80B-D06A5F5E5809}" presName="spH" presStyleCnt="0"/>
      <dgm:spPr/>
    </dgm:pt>
    <dgm:pt modelId="{0ECD19C8-7FFE-4134-ADEA-18D182D57451}" type="pres">
      <dgm:prSet presAssocID="{DFEDF3D9-3DA2-4AC1-A80B-D06A5F5E5809}" presName="desTx" presStyleLbl="node1" presStyleIdx="1" presStyleCnt="2" custScaleY="77021" custLinFactNeighborX="7830" custLinFactNeighborY="-5043">
        <dgm:presLayoutVars>
          <dgm:bulletEnabled val="1"/>
        </dgm:presLayoutVars>
      </dgm:prSet>
      <dgm:spPr/>
      <dgm:t>
        <a:bodyPr/>
        <a:lstStyle/>
        <a:p>
          <a:endParaRPr lang="en-US"/>
        </a:p>
      </dgm:t>
    </dgm:pt>
  </dgm:ptLst>
  <dgm:cxnLst>
    <dgm:cxn modelId="{A2E5C04D-548A-440C-8315-0418E0DC70E3}" srcId="{577FBDA5-19E4-4CD8-8A40-25F0188EA8E8}" destId="{DFEDF3D9-3DA2-4AC1-A80B-D06A5F5E5809}" srcOrd="1" destOrd="0" parTransId="{F9AE7378-F26C-4E9A-B27C-2419B96249CC}" sibTransId="{553B26C8-D572-4151-864E-B480A531F13D}"/>
    <dgm:cxn modelId="{9212E5B3-DFE5-4741-A657-A93D4D31FADD}" type="presOf" srcId="{884FD3F5-90FF-4417-B002-ABAD0C4C9F14}" destId="{0ECD19C8-7FFE-4134-ADEA-18D182D57451}" srcOrd="0" destOrd="0" presId="urn:diagrams.loki3.com/BracketList"/>
    <dgm:cxn modelId="{00ABD023-9239-4E72-B96C-DA8069F76765}" type="presOf" srcId="{931722F0-AE98-42FE-AD34-978FEE41B8F2}" destId="{D904CC6F-7BDD-4608-8658-B7D0114CB9E4}" srcOrd="0" destOrd="0" presId="urn:diagrams.loki3.com/BracketList"/>
    <dgm:cxn modelId="{6BE3DF8C-8AD9-4965-B789-4B8C9B6BF1C5}" type="presOf" srcId="{DFEDF3D9-3DA2-4AC1-A80B-D06A5F5E5809}" destId="{C1A4D3E5-3659-4957-BD0D-60B92C64BBFE}" srcOrd="0" destOrd="0" presId="urn:diagrams.loki3.com/BracketList"/>
    <dgm:cxn modelId="{4EC2F3FE-823B-45CA-96E2-118311057E52}" srcId="{DFEDF3D9-3DA2-4AC1-A80B-D06A5F5E5809}" destId="{EB8E1B2D-81F0-4B6E-9E94-2F2E58C1C1DF}" srcOrd="2" destOrd="0" parTransId="{3CE98522-C5E7-407A-8C1A-879C47D50C41}" sibTransId="{8C2B308F-A851-418E-AA02-BB83FFC4F1F7}"/>
    <dgm:cxn modelId="{90E84921-BB29-4296-926C-32297D766B96}" srcId="{DFEDF3D9-3DA2-4AC1-A80B-D06A5F5E5809}" destId="{884FD3F5-90FF-4417-B002-ABAD0C4C9F14}" srcOrd="0" destOrd="0" parTransId="{1FE6C5B7-C47A-4398-A80A-08F8A62C01C7}" sibTransId="{CCD3BD0C-A922-4B51-9BB0-2689D8B6B2F9}"/>
    <dgm:cxn modelId="{FE91EA56-8881-4E4D-BF04-1922E4EF8EF8}" srcId="{931722F0-AE98-42FE-AD34-978FEE41B8F2}" destId="{01F4AC95-2392-4262-A07A-5F2974927CC5}" srcOrd="0" destOrd="0" parTransId="{B208E338-2D2B-43A5-B431-06B75658F7E5}" sibTransId="{E2E97295-DD6A-4DBA-9EAD-1E454B6E7F06}"/>
    <dgm:cxn modelId="{F24B5F25-4D94-46C2-AB20-5058F5C6B99F}" srcId="{577FBDA5-19E4-4CD8-8A40-25F0188EA8E8}" destId="{931722F0-AE98-42FE-AD34-978FEE41B8F2}" srcOrd="0" destOrd="0" parTransId="{D20B5AB6-7D67-4DFC-AB00-5861264A3D2C}" sibTransId="{0BACB785-90CB-4743-9859-919C34FC0C17}"/>
    <dgm:cxn modelId="{71F5A059-8ECD-402A-9DF2-758A475ADB3D}" type="presOf" srcId="{744B831A-22CB-4D33-AC78-3294A52A3BF6}" destId="{0ECD19C8-7FFE-4134-ADEA-18D182D57451}" srcOrd="0" destOrd="1" presId="urn:diagrams.loki3.com/BracketList"/>
    <dgm:cxn modelId="{CAC765E3-4E4A-41F9-A989-56A678D58640}" type="presOf" srcId="{EB8E1B2D-81F0-4B6E-9E94-2F2E58C1C1DF}" destId="{0ECD19C8-7FFE-4134-ADEA-18D182D57451}" srcOrd="0" destOrd="2" presId="urn:diagrams.loki3.com/BracketList"/>
    <dgm:cxn modelId="{79E6890E-ECFB-42CF-A0DA-3356D4E683F6}" type="presOf" srcId="{01F4AC95-2392-4262-A07A-5F2974927CC5}" destId="{0526188B-DDD4-4A8E-A413-D88D9F47FA45}" srcOrd="0" destOrd="0" presId="urn:diagrams.loki3.com/BracketList"/>
    <dgm:cxn modelId="{B4465F66-B102-4C67-A09B-FDF8EBB509B9}" srcId="{DFEDF3D9-3DA2-4AC1-A80B-D06A5F5E5809}" destId="{744B831A-22CB-4D33-AC78-3294A52A3BF6}" srcOrd="1" destOrd="0" parTransId="{3E64583B-18AA-4C61-BF92-2F4A2629EDE7}" sibTransId="{3B52DAE4-76BC-4F72-AD79-BB28100125AB}"/>
    <dgm:cxn modelId="{A192DD1B-F9A3-493F-9C1B-2B9BA55AA4A2}" type="presOf" srcId="{577FBDA5-19E4-4CD8-8A40-25F0188EA8E8}" destId="{4C63A50D-511F-44D8-9320-3C42F423920F}" srcOrd="0" destOrd="0" presId="urn:diagrams.loki3.com/BracketList"/>
    <dgm:cxn modelId="{78BD3DF6-2476-40E0-9E89-CE1BAB2FADB6}" type="presParOf" srcId="{4C63A50D-511F-44D8-9320-3C42F423920F}" destId="{0126D076-4F43-4AEF-95A8-C00E57BF45E0}" srcOrd="0" destOrd="0" presId="urn:diagrams.loki3.com/BracketList"/>
    <dgm:cxn modelId="{848E2E43-19EF-40A6-A7EB-BA1325266862}" type="presParOf" srcId="{0126D076-4F43-4AEF-95A8-C00E57BF45E0}" destId="{D904CC6F-7BDD-4608-8658-B7D0114CB9E4}" srcOrd="0" destOrd="0" presId="urn:diagrams.loki3.com/BracketList"/>
    <dgm:cxn modelId="{3E4B3418-61D3-40CF-B17B-A994B0BE5FBB}" type="presParOf" srcId="{0126D076-4F43-4AEF-95A8-C00E57BF45E0}" destId="{685DA636-B3D0-42D1-BCD5-1B58CE2A9913}" srcOrd="1" destOrd="0" presId="urn:diagrams.loki3.com/BracketList"/>
    <dgm:cxn modelId="{6DC9C1DA-8F68-456D-AE2A-34D40EEF8517}" type="presParOf" srcId="{0126D076-4F43-4AEF-95A8-C00E57BF45E0}" destId="{C7651409-BF88-4F1B-BF45-4B0D660BBD73}" srcOrd="2" destOrd="0" presId="urn:diagrams.loki3.com/BracketList"/>
    <dgm:cxn modelId="{568A785A-95B0-4419-9E31-D0A7F5CE3829}" type="presParOf" srcId="{0126D076-4F43-4AEF-95A8-C00E57BF45E0}" destId="{0526188B-DDD4-4A8E-A413-D88D9F47FA45}" srcOrd="3" destOrd="0" presId="urn:diagrams.loki3.com/BracketList"/>
    <dgm:cxn modelId="{1EE95437-7C5B-42DB-B4AE-8EEDCE0D29EA}" type="presParOf" srcId="{4C63A50D-511F-44D8-9320-3C42F423920F}" destId="{1D3BB276-A83E-4E17-BE8F-F0B95E79E588}" srcOrd="1" destOrd="0" presId="urn:diagrams.loki3.com/BracketList"/>
    <dgm:cxn modelId="{7A2C780F-BCF1-47A5-A993-07E3B425619F}" type="presParOf" srcId="{4C63A50D-511F-44D8-9320-3C42F423920F}" destId="{B4D35172-4261-409C-8C4F-893AB57CE6B0}" srcOrd="2" destOrd="0" presId="urn:diagrams.loki3.com/BracketList"/>
    <dgm:cxn modelId="{3B741AC9-9D5B-469F-95F3-D8EB4425B4F1}" type="presParOf" srcId="{B4D35172-4261-409C-8C4F-893AB57CE6B0}" destId="{C1A4D3E5-3659-4957-BD0D-60B92C64BBFE}" srcOrd="0" destOrd="0" presId="urn:diagrams.loki3.com/BracketList"/>
    <dgm:cxn modelId="{5F43CAAB-477B-4AE6-B9C5-311CA549073E}" type="presParOf" srcId="{B4D35172-4261-409C-8C4F-893AB57CE6B0}" destId="{1494A230-1440-4770-A1C3-8B494795B56F}" srcOrd="1" destOrd="0" presId="urn:diagrams.loki3.com/BracketList"/>
    <dgm:cxn modelId="{B8788BFF-694F-43FD-9D5A-7C50BB9BB2E7}" type="presParOf" srcId="{B4D35172-4261-409C-8C4F-893AB57CE6B0}" destId="{D9CC281E-FBAE-4626-B4D0-8D0C8C56A1CB}" srcOrd="2" destOrd="0" presId="urn:diagrams.loki3.com/BracketList"/>
    <dgm:cxn modelId="{0DA3E287-CBA5-4631-8EC8-A1FB093D7277}" type="presParOf" srcId="{B4D35172-4261-409C-8C4F-893AB57CE6B0}" destId="{0ECD19C8-7FFE-4134-ADEA-18D182D57451}"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4CC6F-7BDD-4608-8658-B7D0114CB9E4}">
      <dsp:nvSpPr>
        <dsp:cNvPr id="0" name=""/>
        <dsp:cNvSpPr/>
      </dsp:nvSpPr>
      <dsp:spPr>
        <a:xfrm>
          <a:off x="924" y="302914"/>
          <a:ext cx="2654973" cy="73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ctr" defTabSz="1422400">
            <a:lnSpc>
              <a:spcPct val="90000"/>
            </a:lnSpc>
            <a:spcBef>
              <a:spcPct val="0"/>
            </a:spcBef>
            <a:spcAft>
              <a:spcPct val="35000"/>
            </a:spcAft>
          </a:pPr>
          <a:r>
            <a:rPr lang="en-US" sz="3200" kern="1200" dirty="0" smtClean="0"/>
            <a:t>Mission</a:t>
          </a:r>
          <a:endParaRPr lang="en-US" sz="3200" kern="1200" dirty="0"/>
        </a:p>
      </dsp:txBody>
      <dsp:txXfrm>
        <a:off x="924" y="302914"/>
        <a:ext cx="2654973" cy="732600"/>
      </dsp:txXfrm>
    </dsp:sp>
    <dsp:sp modelId="{685DA636-B3D0-42D1-BCD5-1B58CE2A9913}">
      <dsp:nvSpPr>
        <dsp:cNvPr id="0" name=""/>
        <dsp:cNvSpPr/>
      </dsp:nvSpPr>
      <dsp:spPr>
        <a:xfrm>
          <a:off x="2628187" y="199253"/>
          <a:ext cx="441025" cy="1327837"/>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26188B-DDD4-4A8E-A413-D88D9F47FA45}">
      <dsp:nvSpPr>
        <dsp:cNvPr id="0" name=""/>
        <dsp:cNvSpPr/>
      </dsp:nvSpPr>
      <dsp:spPr>
        <a:xfrm>
          <a:off x="3198158" y="116130"/>
          <a:ext cx="5997947" cy="1327837"/>
        </a:xfrm>
        <a:prstGeom prst="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n-US" sz="3300" kern="1200" smtClean="0"/>
            <a:t>Flying taxi which takeoff and landing at streets of the city</a:t>
          </a:r>
          <a:endParaRPr lang="en-US" sz="3300" kern="1200" dirty="0"/>
        </a:p>
      </dsp:txBody>
      <dsp:txXfrm>
        <a:off x="3198158" y="116130"/>
        <a:ext cx="5997947" cy="1327837"/>
      </dsp:txXfrm>
    </dsp:sp>
    <dsp:sp modelId="{C1A4D3E5-3659-4957-BD0D-60B92C64BBFE}">
      <dsp:nvSpPr>
        <dsp:cNvPr id="0" name=""/>
        <dsp:cNvSpPr/>
      </dsp:nvSpPr>
      <dsp:spPr>
        <a:xfrm>
          <a:off x="924" y="2885746"/>
          <a:ext cx="2635701" cy="732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lvl="0" algn="r" defTabSz="1422400">
            <a:lnSpc>
              <a:spcPct val="90000"/>
            </a:lnSpc>
            <a:spcBef>
              <a:spcPct val="0"/>
            </a:spcBef>
            <a:spcAft>
              <a:spcPct val="35000"/>
            </a:spcAft>
          </a:pPr>
          <a:r>
            <a:rPr lang="en-US" sz="3200" kern="1200" dirty="0" smtClean="0"/>
            <a:t>Constraints</a:t>
          </a:r>
          <a:endParaRPr lang="en-US" sz="3200" kern="1200" dirty="0"/>
        </a:p>
      </dsp:txBody>
      <dsp:txXfrm>
        <a:off x="924" y="2885746"/>
        <a:ext cx="2635701" cy="732600"/>
      </dsp:txXfrm>
    </dsp:sp>
    <dsp:sp modelId="{1494A230-1440-4770-A1C3-8B494795B56F}">
      <dsp:nvSpPr>
        <dsp:cNvPr id="0" name=""/>
        <dsp:cNvSpPr/>
      </dsp:nvSpPr>
      <dsp:spPr>
        <a:xfrm>
          <a:off x="2636625" y="1466333"/>
          <a:ext cx="442383" cy="3571425"/>
        </a:xfrm>
        <a:prstGeom prst="leftBrace">
          <a:avLst>
            <a:gd name="adj1" fmla="val 35000"/>
            <a:gd name="adj2" fmla="val 50000"/>
          </a:avLst>
        </a:pr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ECD19C8-7FFE-4134-ADEA-18D182D57451}">
      <dsp:nvSpPr>
        <dsp:cNvPr id="0" name=""/>
        <dsp:cNvSpPr/>
      </dsp:nvSpPr>
      <dsp:spPr>
        <a:xfrm>
          <a:off x="3256887" y="1696565"/>
          <a:ext cx="6016421" cy="2750747"/>
        </a:xfrm>
        <a:prstGeom prst="rect">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5730" tIns="125730" rIns="125730" bIns="125730" numCol="1" spcCol="1270" anchor="ctr" anchorCtr="0">
          <a:noAutofit/>
        </a:bodyPr>
        <a:lstStyle/>
        <a:p>
          <a:pPr marL="285750" lvl="1" indent="-285750" algn="l" defTabSz="1466850" rtl="0">
            <a:lnSpc>
              <a:spcPct val="90000"/>
            </a:lnSpc>
            <a:spcBef>
              <a:spcPct val="0"/>
            </a:spcBef>
            <a:spcAft>
              <a:spcPct val="15000"/>
            </a:spcAft>
            <a:buChar char="••"/>
          </a:pPr>
          <a:r>
            <a:rPr lang="en-US" sz="3300" kern="1200" dirty="0" smtClean="0"/>
            <a:t>Max. takeoff weight about 3 Kg.</a:t>
          </a:r>
          <a:endParaRPr lang="en-US" sz="3300" kern="1200" dirty="0"/>
        </a:p>
        <a:p>
          <a:pPr marL="285750" lvl="1" indent="-285750" algn="l" defTabSz="1466850" rtl="0">
            <a:lnSpc>
              <a:spcPct val="90000"/>
            </a:lnSpc>
            <a:spcBef>
              <a:spcPct val="0"/>
            </a:spcBef>
            <a:spcAft>
              <a:spcPct val="15000"/>
            </a:spcAft>
            <a:buChar char="••"/>
          </a:pPr>
          <a:r>
            <a:rPr lang="en-US" sz="3300" kern="1200" smtClean="0"/>
            <a:t>Max. wide of vehicle 0.8 meter.</a:t>
          </a:r>
          <a:endParaRPr lang="en-GB" sz="3300" kern="1200" dirty="0"/>
        </a:p>
        <a:p>
          <a:pPr marL="285750" lvl="1" indent="-285750" algn="l" defTabSz="1466850">
            <a:lnSpc>
              <a:spcPct val="90000"/>
            </a:lnSpc>
            <a:spcBef>
              <a:spcPct val="0"/>
            </a:spcBef>
            <a:spcAft>
              <a:spcPct val="15000"/>
            </a:spcAft>
            <a:buChar char="••"/>
          </a:pPr>
          <a:r>
            <a:rPr lang="en-US" sz="3300" kern="1200" dirty="0" smtClean="0"/>
            <a:t>Minimum </a:t>
          </a:r>
          <a:r>
            <a:rPr lang="en-US" sz="3300" kern="1200" dirty="0" smtClean="0"/>
            <a:t>length </a:t>
          </a:r>
          <a:r>
            <a:rPr lang="en-US" sz="3300" kern="1200" dirty="0" smtClean="0"/>
            <a:t>for easy landing at any place.</a:t>
          </a:r>
          <a:endParaRPr lang="en-GB" sz="3300" kern="1200" dirty="0"/>
        </a:p>
      </dsp:txBody>
      <dsp:txXfrm>
        <a:off x="3256887" y="1696565"/>
        <a:ext cx="6016421" cy="2750747"/>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B8745F4-0785-40BE-A458-B7FE70318280}" type="datetimeFigureOut">
              <a:rPr lang="en-GB" smtClean="0"/>
              <a:t>30/06/2019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3714744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B8745F4-0785-40BE-A458-B7FE70318280}" type="datetimeFigureOut">
              <a:rPr lang="en-GB" smtClean="0"/>
              <a:t>30/06/2019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2845269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B8745F4-0785-40BE-A458-B7FE70318280}" type="datetimeFigureOut">
              <a:rPr lang="en-GB" smtClean="0"/>
              <a:t>30/06/2019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3819847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B8745F4-0785-40BE-A458-B7FE70318280}" type="datetimeFigureOut">
              <a:rPr lang="en-GB" smtClean="0"/>
              <a:t>30/06/2019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3366630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B8745F4-0785-40BE-A458-B7FE70318280}" type="datetimeFigureOut">
              <a:rPr lang="en-GB" smtClean="0"/>
              <a:t>30/06/2019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806917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B8745F4-0785-40BE-A458-B7FE70318280}" type="datetimeFigureOut">
              <a:rPr lang="en-GB" smtClean="0"/>
              <a:t>30/06/2019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2182028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B8745F4-0785-40BE-A458-B7FE70318280}" type="datetimeFigureOut">
              <a:rPr lang="en-GB" smtClean="0"/>
              <a:t>30/06/2019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3976832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B8745F4-0785-40BE-A458-B7FE70318280}" type="datetimeFigureOut">
              <a:rPr lang="en-GB" smtClean="0"/>
              <a:t>30/06/2019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600896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8745F4-0785-40BE-A458-B7FE70318280}" type="datetimeFigureOut">
              <a:rPr lang="en-GB" smtClean="0"/>
              <a:t>30/06/2019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4180349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8745F4-0785-40BE-A458-B7FE70318280}" type="datetimeFigureOut">
              <a:rPr lang="en-GB" smtClean="0"/>
              <a:t>30/06/2019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3556453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B8745F4-0785-40BE-A458-B7FE70318280}" type="datetimeFigureOut">
              <a:rPr lang="en-GB" smtClean="0"/>
              <a:t>30/06/2019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B85896-AA96-4371-B07C-4EABD8554109}" type="slidenum">
              <a:rPr lang="en-GB" smtClean="0"/>
              <a:t>‹#›</a:t>
            </a:fld>
            <a:endParaRPr lang="en-GB"/>
          </a:p>
        </p:txBody>
      </p:sp>
    </p:spTree>
    <p:extLst>
      <p:ext uri="{BB962C8B-B14F-4D97-AF65-F5344CB8AC3E}">
        <p14:creationId xmlns:p14="http://schemas.microsoft.com/office/powerpoint/2010/main" val="93350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8745F4-0785-40BE-A458-B7FE70318280}" type="datetimeFigureOut">
              <a:rPr lang="en-GB" smtClean="0"/>
              <a:t>30/06/2019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B85896-AA96-4371-B07C-4EABD8554109}" type="slidenum">
              <a:rPr lang="en-GB" smtClean="0"/>
              <a:t>‹#›</a:t>
            </a:fld>
            <a:endParaRPr lang="en-GB"/>
          </a:p>
        </p:txBody>
      </p:sp>
    </p:spTree>
    <p:extLst>
      <p:ext uri="{BB962C8B-B14F-4D97-AF65-F5344CB8AC3E}">
        <p14:creationId xmlns:p14="http://schemas.microsoft.com/office/powerpoint/2010/main" val="562396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Aerodynamic design</a:t>
            </a:r>
            <a:endParaRPr lang="en-GB" dirty="0"/>
          </a:p>
        </p:txBody>
      </p:sp>
      <p:sp>
        <p:nvSpPr>
          <p:cNvPr id="3" name="Content Placeholder 2"/>
          <p:cNvSpPr>
            <a:spLocks noGrp="1"/>
          </p:cNvSpPr>
          <p:nvPr>
            <p:ph idx="1"/>
          </p:nvPr>
        </p:nvSpPr>
        <p:spPr/>
        <p:txBody>
          <a:bodyPr/>
          <a:lstStyle/>
          <a:p>
            <a:r>
              <a:rPr lang="en-US" sz="3200" dirty="0" smtClean="0"/>
              <a:t>In this </a:t>
            </a:r>
            <a:r>
              <a:rPr lang="en-US" sz="3200" dirty="0" smtClean="0"/>
              <a:t>part trying </a:t>
            </a:r>
            <a:r>
              <a:rPr lang="en-US" sz="3200" dirty="0" smtClean="0"/>
              <a:t>to build more efficient vehicle </a:t>
            </a:r>
            <a:r>
              <a:rPr lang="en-GB" sz="3200" dirty="0" smtClean="0"/>
              <a:t>which satisfy aerodynamics rules, to achieve </a:t>
            </a:r>
            <a:r>
              <a:rPr lang="en-GB" sz="3200" dirty="0" smtClean="0"/>
              <a:t>requirements:</a:t>
            </a:r>
            <a:endParaRPr lang="en-GB" sz="3200" dirty="0" smtClean="0"/>
          </a:p>
          <a:p>
            <a:endParaRPr lang="en-US" dirty="0" smtClean="0"/>
          </a:p>
        </p:txBody>
      </p:sp>
      <p:graphicFrame>
        <p:nvGraphicFramePr>
          <p:cNvPr id="8" name="Diagram 7"/>
          <p:cNvGraphicFramePr/>
          <p:nvPr>
            <p:extLst>
              <p:ext uri="{D42A27DB-BD31-4B8C-83A1-F6EECF244321}">
                <p14:modId xmlns:p14="http://schemas.microsoft.com/office/powerpoint/2010/main" val="4096452796"/>
              </p:ext>
            </p:extLst>
          </p:nvPr>
        </p:nvGraphicFramePr>
        <p:xfrm>
          <a:off x="838200" y="2660072"/>
          <a:ext cx="9273309" cy="5043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54018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1945" y="185017"/>
            <a:ext cx="10314709" cy="1089602"/>
          </a:xfrm>
        </p:spPr>
        <p:txBody>
          <a:bodyPr/>
          <a:lstStyle/>
          <a:p>
            <a:r>
              <a:rPr lang="en-GB" dirty="0"/>
              <a:t>Polar graph </a:t>
            </a:r>
            <a:r>
              <a:rPr lang="en-GB" dirty="0" smtClean="0"/>
              <a:t>with </a:t>
            </a:r>
            <a:r>
              <a:rPr lang="en-GB" dirty="0"/>
              <a:t>difference Reylonds </a:t>
            </a:r>
            <a:r>
              <a:rPr lang="en-GB" dirty="0" smtClean="0"/>
              <a:t>number</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454727"/>
            <a:ext cx="10148454" cy="5278582"/>
          </a:xfrm>
          <a:prstGeom prst="rect">
            <a:avLst/>
          </a:prstGeom>
        </p:spPr>
      </p:pic>
    </p:spTree>
    <p:extLst>
      <p:ext uri="{BB962C8B-B14F-4D97-AF65-F5344CB8AC3E}">
        <p14:creationId xmlns:p14="http://schemas.microsoft.com/office/powerpoint/2010/main" val="2003952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434"/>
            <a:ext cx="10383982" cy="1006475"/>
          </a:xfrm>
        </p:spPr>
        <p:txBody>
          <a:bodyPr/>
          <a:lstStyle/>
          <a:p>
            <a:r>
              <a:rPr lang="en-GB" dirty="0" smtClean="0"/>
              <a:t>Eppler423</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246910"/>
            <a:ext cx="10383982" cy="5500254"/>
          </a:xfrm>
          <a:prstGeom prst="rect">
            <a:avLst/>
          </a:prstGeom>
        </p:spPr>
      </p:pic>
    </p:spTree>
    <p:extLst>
      <p:ext uri="{BB962C8B-B14F-4D97-AF65-F5344CB8AC3E}">
        <p14:creationId xmlns:p14="http://schemas.microsoft.com/office/powerpoint/2010/main" val="793182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6-19-05-46-3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 y="149488"/>
            <a:ext cx="11623964" cy="6708511"/>
          </a:xfrm>
          <a:prstGeom prst="rect">
            <a:avLst/>
          </a:prstGeom>
          <a:ln>
            <a:noFill/>
          </a:ln>
          <a:effectLst>
            <a:softEdge rad="112500"/>
          </a:effectLst>
        </p:spPr>
      </p:pic>
    </p:spTree>
    <p:extLst>
      <p:ext uri="{BB962C8B-B14F-4D97-AF65-F5344CB8AC3E}">
        <p14:creationId xmlns:p14="http://schemas.microsoft.com/office/powerpoint/2010/main" val="16522626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072" y="268144"/>
            <a:ext cx="10425545" cy="951057"/>
          </a:xfrm>
        </p:spPr>
        <p:txBody>
          <a:bodyPr/>
          <a:lstStyle/>
          <a:p>
            <a:r>
              <a:rPr lang="en-GB" dirty="0"/>
              <a:t>Polar graph with difference Reylonds number</a:t>
            </a: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524000"/>
            <a:ext cx="10342417" cy="5153891"/>
          </a:xfrm>
          <a:prstGeom prst="rect">
            <a:avLst/>
          </a:prstGeom>
        </p:spPr>
      </p:pic>
    </p:spTree>
    <p:extLst>
      <p:ext uri="{BB962C8B-B14F-4D97-AF65-F5344CB8AC3E}">
        <p14:creationId xmlns:p14="http://schemas.microsoft.com/office/powerpoint/2010/main" val="318044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687637"/>
          </a:xfrm>
        </p:spPr>
        <p:txBody>
          <a:bodyPr/>
          <a:lstStyle/>
          <a:p>
            <a:r>
              <a:rPr lang="en-GB" dirty="0" smtClean="0"/>
              <a:t>Aerodynamic analysis</a:t>
            </a:r>
            <a:endParaRPr lang="en-GB" dirty="0"/>
          </a:p>
        </p:txBody>
      </p:sp>
    </p:spTree>
    <p:extLst>
      <p:ext uri="{BB962C8B-B14F-4D97-AF65-F5344CB8AC3E}">
        <p14:creationId xmlns:p14="http://schemas.microsoft.com/office/powerpoint/2010/main" val="2116657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636" y="376720"/>
            <a:ext cx="11166763" cy="1569660"/>
          </a:xfrm>
          <a:prstGeom prst="rect">
            <a:avLst/>
          </a:prstGeom>
        </p:spPr>
        <p:txBody>
          <a:bodyPr wrap="square">
            <a:spAutoFit/>
          </a:bodyPr>
          <a:lstStyle/>
          <a:p>
            <a:r>
              <a:rPr lang="en-GB" sz="3200" dirty="0">
                <a:latin typeface="Calibri" panose="020F0502020204030204" pitchFamily="34" charset="0"/>
                <a:cs typeface="Arial" panose="020B0604020202020204" pitchFamily="34" charset="0"/>
              </a:rPr>
              <a:t>After trying different trials considering constraints and requirements, the best configuration has been chosen then stability and lift produced is </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415636" y="2056847"/>
            <a:ext cx="10055370" cy="4565625"/>
          </a:xfrm>
          <a:prstGeom prst="rect">
            <a:avLst/>
          </a:prstGeom>
        </p:spPr>
      </p:pic>
    </p:spTree>
    <p:extLst>
      <p:ext uri="{BB962C8B-B14F-4D97-AF65-F5344CB8AC3E}">
        <p14:creationId xmlns:p14="http://schemas.microsoft.com/office/powerpoint/2010/main" val="1801589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68143"/>
            <a:ext cx="10515600" cy="923348"/>
          </a:xfrm>
        </p:spPr>
        <p:txBody>
          <a:bodyPr/>
          <a:lstStyle/>
          <a:p>
            <a:r>
              <a:rPr lang="en-GB" dirty="0"/>
              <a:t>Investigating goals and requirements</a:t>
            </a:r>
            <a:endParaRPr lang="en-GB"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191491"/>
                <a:ext cx="10515600" cy="4985472"/>
              </a:xfrm>
            </p:spPr>
            <p:txBody>
              <a:bodyPr/>
              <a:lstStyle/>
              <a:p>
                <a:r>
                  <a:rPr lang="en-GB" dirty="0"/>
                  <a:t>For stability: </a:t>
                </a:r>
                <a14:m>
                  <m:oMath xmlns:m="http://schemas.openxmlformats.org/officeDocument/2006/math">
                    <m:f>
                      <m:fPr>
                        <m:ctrlPr>
                          <a:rPr lang="en-GB" i="1"/>
                        </m:ctrlPr>
                      </m:fPr>
                      <m:num>
                        <m:r>
                          <a:rPr lang="en-GB" i="1"/>
                          <m:t>𝑑</m:t>
                        </m:r>
                        <m:sSub>
                          <m:sSubPr>
                            <m:ctrlPr>
                              <a:rPr lang="en-GB" i="1"/>
                            </m:ctrlPr>
                          </m:sSubPr>
                          <m:e>
                            <m:r>
                              <a:rPr lang="en-GB" i="1"/>
                              <m:t>𝐶</m:t>
                            </m:r>
                          </m:e>
                          <m:sub>
                            <m:r>
                              <a:rPr lang="en-GB" i="1"/>
                              <m:t>𝑚</m:t>
                            </m:r>
                          </m:sub>
                        </m:sSub>
                      </m:num>
                      <m:den>
                        <m:r>
                          <a:rPr lang="en-GB" i="1"/>
                          <m:t>𝑑</m:t>
                        </m:r>
                        <m:r>
                          <a:rPr lang="en-GB" i="1"/>
                          <m:t>𝛼</m:t>
                        </m:r>
                      </m:den>
                    </m:f>
                    <m:r>
                      <a:rPr lang="en-GB" i="1"/>
                      <m:t>&lt;</m:t>
                    </m:r>
                  </m:oMath>
                </a14:m>
                <a:r>
                  <a:rPr lang="en-GB" dirty="0" smtClean="0"/>
                  <a:t>0</a:t>
                </a:r>
              </a:p>
              <a:p>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191491"/>
                <a:ext cx="10515600" cy="4985472"/>
              </a:xfrm>
              <a:blipFill>
                <a:blip r:embed="rId2"/>
                <a:stretch>
                  <a:fillRect l="-1043"/>
                </a:stretch>
              </a:blipFill>
            </p:spPr>
            <p:txBody>
              <a:bodyPr/>
              <a:lstStyle/>
              <a:p>
                <a:r>
                  <a:rPr lang="en-GB">
                    <a:noFill/>
                  </a:rPr>
                  <a:t> </a:t>
                </a:r>
              </a:p>
            </p:txBody>
          </p:sp>
        </mc:Fallback>
      </mc:AlternateContent>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1643061" y="1898074"/>
            <a:ext cx="7916575" cy="4959926"/>
          </a:xfrm>
          <a:prstGeom prst="rect">
            <a:avLst/>
          </a:prstGeom>
        </p:spPr>
      </p:pic>
    </p:spTree>
    <p:extLst>
      <p:ext uri="{BB962C8B-B14F-4D97-AF65-F5344CB8AC3E}">
        <p14:creationId xmlns:p14="http://schemas.microsoft.com/office/powerpoint/2010/main" val="782144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9600" y="778224"/>
            <a:ext cx="7121236" cy="86793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GB" sz="2800" dirty="0"/>
              <a:t>For lift: At trim angle the lift must carry the vehicle</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2895600" y="1646154"/>
            <a:ext cx="6990484" cy="4878763"/>
          </a:xfrm>
          <a:prstGeom prst="rect">
            <a:avLst/>
          </a:prstGeom>
        </p:spPr>
      </p:pic>
    </p:spTree>
    <p:extLst>
      <p:ext uri="{BB962C8B-B14F-4D97-AF65-F5344CB8AC3E}">
        <p14:creationId xmlns:p14="http://schemas.microsoft.com/office/powerpoint/2010/main" val="161112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28" y="457200"/>
            <a:ext cx="4079298" cy="955964"/>
          </a:xfrm>
        </p:spPr>
        <p:txBody>
          <a:bodyPr>
            <a:noAutofit/>
          </a:bodyPr>
          <a:lstStyle/>
          <a:p>
            <a:pPr algn="ctr"/>
            <a:r>
              <a:rPr lang="en-GB" sz="4000" b="1" dirty="0" smtClean="0"/>
              <a:t>Design parameters</a:t>
            </a:r>
            <a:endParaRPr lang="en-GB" sz="4000" b="1"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25145216"/>
              </p:ext>
            </p:extLst>
          </p:nvPr>
        </p:nvGraphicFramePr>
        <p:xfrm>
          <a:off x="5507385" y="1842655"/>
          <a:ext cx="5745480" cy="4026336"/>
        </p:xfrm>
        <a:graphic>
          <a:graphicData uri="http://schemas.openxmlformats.org/drawingml/2006/table">
            <a:tbl>
              <a:tblPr firstRow="1" firstCol="1" bandRow="1">
                <a:tableStyleId>{93296810-A885-4BE3-A3E7-6D5BEEA58F35}</a:tableStyleId>
              </a:tblPr>
              <a:tblGrid>
                <a:gridCol w="2872740">
                  <a:extLst>
                    <a:ext uri="{9D8B030D-6E8A-4147-A177-3AD203B41FA5}">
                      <a16:colId xmlns:a16="http://schemas.microsoft.com/office/drawing/2014/main" val="2330182885"/>
                    </a:ext>
                  </a:extLst>
                </a:gridCol>
                <a:gridCol w="2872740">
                  <a:extLst>
                    <a:ext uri="{9D8B030D-6E8A-4147-A177-3AD203B41FA5}">
                      <a16:colId xmlns:a16="http://schemas.microsoft.com/office/drawing/2014/main" val="3802702554"/>
                    </a:ext>
                  </a:extLst>
                </a:gridCol>
              </a:tblGrid>
              <a:tr h="565032">
                <a:tc>
                  <a:txBody>
                    <a:bodyPr/>
                    <a:lstStyle/>
                    <a:p>
                      <a:pPr algn="ctr" rtl="0">
                        <a:lnSpc>
                          <a:spcPct val="115000"/>
                        </a:lnSpc>
                        <a:spcAft>
                          <a:spcPts val="0"/>
                        </a:spcAft>
                      </a:pPr>
                      <a:r>
                        <a:rPr lang="en-GB" sz="2400" dirty="0">
                          <a:effectLst/>
                        </a:rPr>
                        <a:t>Parameter</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2400">
                          <a:effectLst/>
                        </a:rPr>
                        <a:t>Effect on the vehicle</a:t>
                      </a:r>
                      <a:endParaRPr lang="en-GB"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35910218"/>
                  </a:ext>
                </a:extLst>
              </a:tr>
              <a:tr h="494472">
                <a:tc>
                  <a:txBody>
                    <a:bodyPr/>
                    <a:lstStyle/>
                    <a:p>
                      <a:pPr algn="ctr" rtl="0">
                        <a:lnSpc>
                          <a:spcPct val="115000"/>
                        </a:lnSpc>
                        <a:spcAft>
                          <a:spcPts val="0"/>
                        </a:spcAft>
                      </a:pPr>
                      <a:r>
                        <a:rPr lang="en-GB" sz="2000" dirty="0">
                          <a:effectLst/>
                        </a:rPr>
                        <a:t>Span</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2000" dirty="0">
                          <a:effectLst/>
                        </a:rPr>
                        <a:t>proportional with lift</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51121089"/>
                  </a:ext>
                </a:extLst>
              </a:tr>
              <a:tr h="494472">
                <a:tc>
                  <a:txBody>
                    <a:bodyPr/>
                    <a:lstStyle/>
                    <a:p>
                      <a:pPr algn="ctr" rtl="0">
                        <a:lnSpc>
                          <a:spcPct val="115000"/>
                        </a:lnSpc>
                        <a:spcAft>
                          <a:spcPts val="0"/>
                        </a:spcAft>
                      </a:pPr>
                      <a:r>
                        <a:rPr lang="en-GB" sz="2000" dirty="0">
                          <a:effectLst/>
                        </a:rPr>
                        <a:t>Chord</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2000" dirty="0">
                          <a:effectLst/>
                        </a:rPr>
                        <a:t>proportional with lift</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540679975"/>
                  </a:ext>
                </a:extLst>
              </a:tr>
              <a:tr h="494472">
                <a:tc>
                  <a:txBody>
                    <a:bodyPr/>
                    <a:lstStyle/>
                    <a:p>
                      <a:pPr algn="ctr" rtl="0">
                        <a:lnSpc>
                          <a:spcPct val="115000"/>
                        </a:lnSpc>
                        <a:spcAft>
                          <a:spcPts val="0"/>
                        </a:spcAft>
                      </a:pPr>
                      <a:r>
                        <a:rPr lang="en-GB" sz="2000" dirty="0">
                          <a:effectLst/>
                        </a:rPr>
                        <a:t>Cruise speed</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2000" dirty="0">
                          <a:effectLst/>
                        </a:rPr>
                        <a:t>proportional with lift</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464812299"/>
                  </a:ext>
                </a:extLst>
              </a:tr>
              <a:tr h="494472">
                <a:tc>
                  <a:txBody>
                    <a:bodyPr/>
                    <a:lstStyle/>
                    <a:p>
                      <a:pPr algn="ctr" rtl="0">
                        <a:lnSpc>
                          <a:spcPct val="115000"/>
                        </a:lnSpc>
                        <a:spcAft>
                          <a:spcPts val="0"/>
                        </a:spcAft>
                      </a:pPr>
                      <a:r>
                        <a:rPr lang="en-GB" sz="2000">
                          <a:effectLst/>
                        </a:rPr>
                        <a:t>Arm</a:t>
                      </a:r>
                      <a:endParaRPr lang="en-GB"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2000" dirty="0">
                          <a:effectLst/>
                        </a:rPr>
                        <a:t>Static stability</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72152945"/>
                  </a:ext>
                </a:extLst>
              </a:tr>
              <a:tr h="494472">
                <a:tc>
                  <a:txBody>
                    <a:bodyPr/>
                    <a:lstStyle/>
                    <a:p>
                      <a:pPr algn="ctr" rtl="0">
                        <a:lnSpc>
                          <a:spcPct val="115000"/>
                        </a:lnSpc>
                        <a:spcAft>
                          <a:spcPts val="0"/>
                        </a:spcAft>
                      </a:pPr>
                      <a:r>
                        <a:rPr lang="en-GB" sz="2000">
                          <a:effectLst/>
                        </a:rPr>
                        <a:t>Incidence angle</a:t>
                      </a:r>
                      <a:endParaRPr lang="en-GB"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2000" dirty="0">
                          <a:effectLst/>
                        </a:rPr>
                        <a:t>Static stability</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42986616"/>
                  </a:ext>
                </a:extLst>
              </a:tr>
              <a:tr h="494472">
                <a:tc>
                  <a:txBody>
                    <a:bodyPr/>
                    <a:lstStyle/>
                    <a:p>
                      <a:pPr algn="ctr" rtl="0">
                        <a:lnSpc>
                          <a:spcPct val="115000"/>
                        </a:lnSpc>
                        <a:spcAft>
                          <a:spcPts val="0"/>
                        </a:spcAft>
                      </a:pPr>
                      <a:r>
                        <a:rPr lang="en-GB" sz="2000">
                          <a:effectLst/>
                        </a:rPr>
                        <a:t>Position of CG</a:t>
                      </a:r>
                      <a:endParaRPr lang="en-GB"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2000" dirty="0">
                          <a:effectLst/>
                        </a:rPr>
                        <a:t>Static stability</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50123234"/>
                  </a:ext>
                </a:extLst>
              </a:tr>
              <a:tr h="494472">
                <a:tc>
                  <a:txBody>
                    <a:bodyPr/>
                    <a:lstStyle/>
                    <a:p>
                      <a:pPr algn="ctr" rtl="0">
                        <a:lnSpc>
                          <a:spcPct val="115000"/>
                        </a:lnSpc>
                        <a:spcAft>
                          <a:spcPts val="0"/>
                        </a:spcAft>
                      </a:pPr>
                      <a:r>
                        <a:rPr lang="en-GB" sz="2000">
                          <a:effectLst/>
                        </a:rPr>
                        <a:t>Position of second wing</a:t>
                      </a:r>
                      <a:endParaRPr lang="en-GB" sz="16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2000" dirty="0">
                          <a:effectLst/>
                        </a:rPr>
                        <a:t>Static stability</a:t>
                      </a:r>
                      <a:endParaRPr lang="en-GB" sz="16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05132929"/>
                  </a:ext>
                </a:extLst>
              </a:tr>
            </a:tbl>
          </a:graphicData>
        </a:graphic>
      </p:graphicFrame>
      <p:sp>
        <p:nvSpPr>
          <p:cNvPr id="4" name="Text Placeholder 3"/>
          <p:cNvSpPr>
            <a:spLocks noGrp="1"/>
          </p:cNvSpPr>
          <p:nvPr>
            <p:ph type="body" sz="half" idx="2"/>
          </p:nvPr>
        </p:nvSpPr>
        <p:spPr>
          <a:xfrm>
            <a:off x="839788" y="1842655"/>
            <a:ext cx="3932237" cy="4026333"/>
          </a:xfrm>
        </p:spPr>
        <p:txBody>
          <a:bodyPr>
            <a:normAutofit/>
          </a:bodyPr>
          <a:lstStyle/>
          <a:p>
            <a:r>
              <a:rPr lang="en-GB" sz="2800" dirty="0"/>
              <a:t>In this part stability of quad-plane is checked and the airfoil design parameters (incidence angle, CG position, cruise speed and dimensions of wings) is chosen</a:t>
            </a:r>
            <a:endParaRPr lang="en-GB" sz="2800" dirty="0"/>
          </a:p>
        </p:txBody>
      </p:sp>
    </p:spTree>
    <p:extLst>
      <p:ext uri="{BB962C8B-B14F-4D97-AF65-F5344CB8AC3E}">
        <p14:creationId xmlns:p14="http://schemas.microsoft.com/office/powerpoint/2010/main" val="100580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273" y="2318616"/>
            <a:ext cx="10515600" cy="1325563"/>
          </a:xfrm>
        </p:spPr>
        <p:txBody>
          <a:bodyPr>
            <a:normAutofit/>
          </a:bodyPr>
          <a:lstStyle/>
          <a:p>
            <a:pPr algn="ctr"/>
            <a:r>
              <a:rPr lang="en-GB" sz="5400" dirty="0" smtClean="0"/>
              <a:t>Results</a:t>
            </a:r>
            <a:endParaRPr lang="en-GB" sz="5400" dirty="0"/>
          </a:p>
        </p:txBody>
      </p:sp>
    </p:spTree>
    <p:extLst>
      <p:ext uri="{BB962C8B-B14F-4D97-AF65-F5344CB8AC3E}">
        <p14:creationId xmlns:p14="http://schemas.microsoft.com/office/powerpoint/2010/main" val="2674371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Wing configuration</a:t>
            </a:r>
            <a:endParaRPr lang="en-GB" dirty="0"/>
          </a:p>
        </p:txBody>
      </p:sp>
      <p:sp>
        <p:nvSpPr>
          <p:cNvPr id="3" name="Content Placeholder 2"/>
          <p:cNvSpPr>
            <a:spLocks noGrp="1"/>
          </p:cNvSpPr>
          <p:nvPr>
            <p:ph idx="1"/>
          </p:nvPr>
        </p:nvSpPr>
        <p:spPr/>
        <p:txBody>
          <a:bodyPr/>
          <a:lstStyle/>
          <a:p>
            <a:r>
              <a:rPr lang="en-GB" dirty="0"/>
              <a:t>There are a lot of wing configuration but the suitable configuration for our vehicle constraints and mission should be chosen</a:t>
            </a:r>
            <a:r>
              <a:rPr lang="en-GB" dirty="0" smtClean="0"/>
              <a:t>.</a:t>
            </a:r>
          </a:p>
          <a:p>
            <a:r>
              <a:rPr lang="en-GB" dirty="0" smtClean="0"/>
              <a:t> </a:t>
            </a:r>
            <a:r>
              <a:rPr lang="en-GB" dirty="0"/>
              <a:t>Since one of the important constraint of the flying taxi is to have small size, small </a:t>
            </a:r>
            <a:r>
              <a:rPr lang="en-GB" dirty="0" smtClean="0"/>
              <a:t>span.</a:t>
            </a:r>
          </a:p>
          <a:p>
            <a:r>
              <a:rPr lang="en-GB" dirty="0" smtClean="0"/>
              <a:t>constraint </a:t>
            </a:r>
            <a:r>
              <a:rPr lang="en-GB" dirty="0"/>
              <a:t>should be achieved with generating the required lift so tandem wing plane is preferred to be used to get greater lift than conventional wing, as it has two independent source of lift (two wings) to be able to manage the takeoff weight.</a:t>
            </a:r>
            <a:endParaRPr lang="en-GB" dirty="0"/>
          </a:p>
        </p:txBody>
      </p:sp>
    </p:spTree>
    <p:extLst>
      <p:ext uri="{BB962C8B-B14F-4D97-AF65-F5344CB8AC3E}">
        <p14:creationId xmlns:p14="http://schemas.microsoft.com/office/powerpoint/2010/main" val="4037618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2620"/>
          </a:xfrm>
        </p:spPr>
        <p:txBody>
          <a:bodyPr/>
          <a:lstStyle/>
          <a:p>
            <a:r>
              <a:rPr lang="en-GB" dirty="0" smtClean="0"/>
              <a:t>Plane analysis(NACA0015)</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246909"/>
            <a:ext cx="10328564" cy="5611091"/>
          </a:xfrm>
          <a:prstGeom prst="rect">
            <a:avLst/>
          </a:prstGeom>
        </p:spPr>
      </p:pic>
    </p:spTree>
    <p:extLst>
      <p:ext uri="{BB962C8B-B14F-4D97-AF65-F5344CB8AC3E}">
        <p14:creationId xmlns:p14="http://schemas.microsoft.com/office/powerpoint/2010/main" val="1634558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5853"/>
            <a:ext cx="10515600" cy="992620"/>
          </a:xfrm>
        </p:spPr>
        <p:txBody>
          <a:bodyPr/>
          <a:lstStyle/>
          <a:p>
            <a:r>
              <a:rPr lang="en-GB" dirty="0"/>
              <a:t>Plane </a:t>
            </a:r>
            <a:r>
              <a:rPr lang="en-GB" dirty="0" smtClean="0"/>
              <a:t>analysis(Eppler423)</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199" y="1136074"/>
            <a:ext cx="10273145" cy="5721926"/>
          </a:xfrm>
          <a:prstGeom prst="rect">
            <a:avLst/>
          </a:prstGeom>
        </p:spPr>
      </p:pic>
    </p:spTree>
    <p:extLst>
      <p:ext uri="{BB962C8B-B14F-4D97-AF65-F5344CB8AC3E}">
        <p14:creationId xmlns:p14="http://schemas.microsoft.com/office/powerpoint/2010/main" val="1066571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725"/>
            <a:ext cx="10370126" cy="895639"/>
          </a:xfrm>
        </p:spPr>
        <p:txBody>
          <a:bodyPr/>
          <a:lstStyle/>
          <a:p>
            <a:r>
              <a:rPr lang="en-GB" altLang="en-US" dirty="0">
                <a:latin typeface="Calibri" panose="020F0502020204030204" pitchFamily="34" charset="0"/>
                <a:ea typeface="Calibri" panose="020F0502020204030204" pitchFamily="34" charset="0"/>
                <a:cs typeface="Arial" panose="020B0604020202020204" pitchFamily="34" charset="0"/>
              </a:rPr>
              <a:t>Quick comparison between 2 </a:t>
            </a:r>
            <a:r>
              <a:rPr lang="en-GB" altLang="en-US" dirty="0" err="1">
                <a:latin typeface="Calibri" panose="020F0502020204030204" pitchFamily="34" charset="0"/>
                <a:ea typeface="Calibri" panose="020F0502020204030204" pitchFamily="34" charset="0"/>
                <a:cs typeface="Arial" panose="020B0604020202020204" pitchFamily="34" charset="0"/>
              </a:rPr>
              <a:t>airfoils</a:t>
            </a:r>
            <a:endParaRPr lang="en-GB"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29739713"/>
              </p:ext>
            </p:extLst>
          </p:nvPr>
        </p:nvGraphicFramePr>
        <p:xfrm>
          <a:off x="1205344" y="1108366"/>
          <a:ext cx="9365673" cy="5430979"/>
        </p:xfrm>
        <a:graphic>
          <a:graphicData uri="http://schemas.openxmlformats.org/drawingml/2006/table">
            <a:tbl>
              <a:tblPr firstRow="1" firstCol="1" bandRow="1">
                <a:tableStyleId>{93296810-A885-4BE3-A3E7-6D5BEEA58F35}</a:tableStyleId>
              </a:tblPr>
              <a:tblGrid>
                <a:gridCol w="3960526">
                  <a:extLst>
                    <a:ext uri="{9D8B030D-6E8A-4147-A177-3AD203B41FA5}">
                      <a16:colId xmlns:a16="http://schemas.microsoft.com/office/drawing/2014/main" val="753953750"/>
                    </a:ext>
                  </a:extLst>
                </a:gridCol>
                <a:gridCol w="2830936">
                  <a:extLst>
                    <a:ext uri="{9D8B030D-6E8A-4147-A177-3AD203B41FA5}">
                      <a16:colId xmlns:a16="http://schemas.microsoft.com/office/drawing/2014/main" val="471136073"/>
                    </a:ext>
                  </a:extLst>
                </a:gridCol>
                <a:gridCol w="2574211">
                  <a:extLst>
                    <a:ext uri="{9D8B030D-6E8A-4147-A177-3AD203B41FA5}">
                      <a16:colId xmlns:a16="http://schemas.microsoft.com/office/drawing/2014/main" val="1822929079"/>
                    </a:ext>
                  </a:extLst>
                </a:gridCol>
              </a:tblGrid>
              <a:tr h="400738">
                <a:tc>
                  <a:txBody>
                    <a:bodyPr/>
                    <a:lstStyle/>
                    <a:p>
                      <a:pPr algn="ctr">
                        <a:spcAft>
                          <a:spcPts val="0"/>
                        </a:spcAft>
                      </a:pPr>
                      <a:r>
                        <a:rPr lang="en-GB" sz="1800" dirty="0">
                          <a:effectLst/>
                        </a:rPr>
                        <a:t>Comparisons \ Models</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Model 1 (NACA0015)</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Model 2 (Eppler423)</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951447007"/>
                  </a:ext>
                </a:extLst>
              </a:tr>
              <a:tr h="452744">
                <a:tc>
                  <a:txBody>
                    <a:bodyPr/>
                    <a:lstStyle/>
                    <a:p>
                      <a:pPr algn="ctr">
                        <a:spcAft>
                          <a:spcPts val="0"/>
                        </a:spcAft>
                      </a:pPr>
                      <a:r>
                        <a:rPr lang="en-GB" sz="1800" dirty="0">
                          <a:effectLst/>
                        </a:rPr>
                        <a:t>Position of Main wing</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x= </a:t>
                      </a:r>
                      <a:r>
                        <a:rPr lang="en-GB" sz="1800" dirty="0" smtClean="0">
                          <a:effectLst/>
                        </a:rPr>
                        <a:t>0</a:t>
                      </a:r>
                      <a:r>
                        <a:rPr lang="en-GB" sz="1600" dirty="0" smtClean="0">
                          <a:effectLst/>
                        </a:rPr>
                        <a:t>,</a:t>
                      </a:r>
                      <a:r>
                        <a:rPr lang="en-GB" sz="1600" baseline="0" dirty="0" smtClean="0">
                          <a:effectLst/>
                        </a:rPr>
                        <a:t> </a:t>
                      </a:r>
                      <a:r>
                        <a:rPr lang="en-GB" sz="1800" dirty="0" smtClean="0">
                          <a:effectLst/>
                        </a:rPr>
                        <a:t>z</a:t>
                      </a:r>
                      <a:r>
                        <a:rPr lang="en-GB" sz="1800" dirty="0">
                          <a:effectLst/>
                        </a:rPr>
                        <a:t>= -0.05 m</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x= </a:t>
                      </a:r>
                      <a:r>
                        <a:rPr lang="en-GB" sz="1800" dirty="0" smtClean="0">
                          <a:effectLst/>
                        </a:rPr>
                        <a:t>0</a:t>
                      </a:r>
                      <a:r>
                        <a:rPr lang="en-GB" sz="1600" dirty="0" smtClean="0">
                          <a:effectLst/>
                        </a:rPr>
                        <a:t>,</a:t>
                      </a:r>
                      <a:r>
                        <a:rPr lang="en-GB" sz="1600" baseline="0" dirty="0" smtClean="0">
                          <a:effectLst/>
                        </a:rPr>
                        <a:t> </a:t>
                      </a:r>
                      <a:r>
                        <a:rPr lang="en-US" sz="1800" dirty="0" smtClean="0">
                          <a:effectLst/>
                        </a:rPr>
                        <a:t>z</a:t>
                      </a:r>
                      <a:r>
                        <a:rPr lang="en-US" sz="1800" dirty="0">
                          <a:effectLst/>
                        </a:rPr>
                        <a:t>= -0.05 m</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71098171"/>
                  </a:ext>
                </a:extLst>
              </a:tr>
              <a:tr h="450364">
                <a:tc>
                  <a:txBody>
                    <a:bodyPr/>
                    <a:lstStyle/>
                    <a:p>
                      <a:pPr algn="ctr">
                        <a:spcAft>
                          <a:spcPts val="0"/>
                        </a:spcAft>
                      </a:pPr>
                      <a:r>
                        <a:rPr lang="en-GB" sz="1800" dirty="0">
                          <a:effectLst/>
                        </a:rPr>
                        <a:t>Position of Second wing</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x= 0.45 </a:t>
                      </a:r>
                      <a:r>
                        <a:rPr lang="en-GB" sz="1800" dirty="0" smtClean="0">
                          <a:effectLst/>
                        </a:rPr>
                        <a:t>m</a:t>
                      </a:r>
                      <a:r>
                        <a:rPr lang="en-GB" sz="1600" dirty="0" smtClean="0">
                          <a:effectLst/>
                        </a:rPr>
                        <a:t>,</a:t>
                      </a:r>
                      <a:r>
                        <a:rPr lang="en-GB" sz="1600" baseline="0" dirty="0" smtClean="0">
                          <a:effectLst/>
                        </a:rPr>
                        <a:t> </a:t>
                      </a:r>
                      <a:r>
                        <a:rPr lang="en-GB" sz="1800" dirty="0" smtClean="0">
                          <a:effectLst/>
                        </a:rPr>
                        <a:t>z</a:t>
                      </a:r>
                      <a:r>
                        <a:rPr lang="en-GB" sz="1800" dirty="0">
                          <a:effectLst/>
                        </a:rPr>
                        <a:t>= 0.1 m</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x= 0.45 </a:t>
                      </a:r>
                      <a:r>
                        <a:rPr lang="en-GB" sz="1800" dirty="0" smtClean="0">
                          <a:effectLst/>
                        </a:rPr>
                        <a:t>m</a:t>
                      </a:r>
                      <a:r>
                        <a:rPr lang="en-GB" sz="1600" dirty="0" smtClean="0">
                          <a:effectLst/>
                        </a:rPr>
                        <a:t>,</a:t>
                      </a:r>
                      <a:r>
                        <a:rPr lang="en-GB" sz="1600" baseline="0" dirty="0" smtClean="0">
                          <a:effectLst/>
                        </a:rPr>
                        <a:t> </a:t>
                      </a:r>
                      <a:r>
                        <a:rPr lang="en-US" sz="1800" dirty="0" smtClean="0">
                          <a:effectLst/>
                        </a:rPr>
                        <a:t>z</a:t>
                      </a:r>
                      <a:r>
                        <a:rPr lang="en-US" sz="1800" dirty="0">
                          <a:effectLst/>
                        </a:rPr>
                        <a:t>= 0.15 m</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26932060"/>
                  </a:ext>
                </a:extLst>
              </a:tr>
              <a:tr h="400738">
                <a:tc>
                  <a:txBody>
                    <a:bodyPr/>
                    <a:lstStyle/>
                    <a:p>
                      <a:pPr algn="ctr">
                        <a:spcAft>
                          <a:spcPts val="0"/>
                        </a:spcAft>
                      </a:pPr>
                      <a:r>
                        <a:rPr lang="en-GB" sz="1800" dirty="0">
                          <a:effectLst/>
                        </a:rPr>
                        <a:t>Span</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0.8 m</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0.6 m</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907567023"/>
                  </a:ext>
                </a:extLst>
              </a:tr>
              <a:tr h="418629">
                <a:tc>
                  <a:txBody>
                    <a:bodyPr/>
                    <a:lstStyle/>
                    <a:p>
                      <a:pPr algn="ctr">
                        <a:spcAft>
                          <a:spcPts val="0"/>
                        </a:spcAft>
                      </a:pPr>
                      <a:r>
                        <a:rPr lang="en-GB" sz="1800">
                          <a:effectLst/>
                        </a:rPr>
                        <a:t>Chord</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0.25 m</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0.2 m</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051653616"/>
                  </a:ext>
                </a:extLst>
              </a:tr>
              <a:tr h="433778">
                <a:tc>
                  <a:txBody>
                    <a:bodyPr/>
                    <a:lstStyle/>
                    <a:p>
                      <a:pPr algn="ctr">
                        <a:spcAft>
                          <a:spcPts val="0"/>
                        </a:spcAft>
                      </a:pPr>
                      <a:r>
                        <a:rPr lang="en-GB" sz="1800">
                          <a:effectLst/>
                        </a:rPr>
                        <a:t>Aspect ratio</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3.2</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rtl="0">
                        <a:lnSpc>
                          <a:spcPct val="115000"/>
                        </a:lnSpc>
                        <a:spcAft>
                          <a:spcPts val="0"/>
                        </a:spcAft>
                      </a:pPr>
                      <a:r>
                        <a:rPr lang="en-GB" sz="1800">
                          <a:effectLst/>
                        </a:rPr>
                        <a:t>3</a:t>
                      </a:r>
                      <a:endParaRPr lang="en-GB"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38025471"/>
                  </a:ext>
                </a:extLst>
              </a:tr>
              <a:tr h="418629">
                <a:tc>
                  <a:txBody>
                    <a:bodyPr/>
                    <a:lstStyle/>
                    <a:p>
                      <a:pPr algn="ctr">
                        <a:spcAft>
                          <a:spcPts val="0"/>
                        </a:spcAft>
                      </a:pPr>
                      <a:r>
                        <a:rPr lang="en-GB" sz="1800">
                          <a:effectLst/>
                        </a:rPr>
                        <a:t>Cruise speed</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17 m/s</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17 m/s</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187733432"/>
                  </a:ext>
                </a:extLst>
              </a:tr>
              <a:tr h="400738">
                <a:tc>
                  <a:txBody>
                    <a:bodyPr/>
                    <a:lstStyle/>
                    <a:p>
                      <a:pPr algn="ctr">
                        <a:spcAft>
                          <a:spcPts val="0"/>
                        </a:spcAft>
                      </a:pPr>
                      <a:r>
                        <a:rPr lang="en-GB" sz="1800">
                          <a:effectLst/>
                        </a:rPr>
                        <a:t>Incidence of Main wing</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5 degree</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3 degree</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660844257"/>
                  </a:ext>
                </a:extLst>
              </a:tr>
              <a:tr h="418629">
                <a:tc>
                  <a:txBody>
                    <a:bodyPr/>
                    <a:lstStyle/>
                    <a:p>
                      <a:pPr algn="ctr">
                        <a:spcAft>
                          <a:spcPts val="0"/>
                        </a:spcAft>
                      </a:pPr>
                      <a:r>
                        <a:rPr lang="en-GB" sz="1800">
                          <a:effectLst/>
                        </a:rPr>
                        <a:t>Incidence of Second wing</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2 degree</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highlight>
                            <a:srgbClr val="FFFF00"/>
                          </a:highlight>
                        </a:rPr>
                        <a:t>-8 degree</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05162543"/>
                  </a:ext>
                </a:extLst>
              </a:tr>
              <a:tr h="400738">
                <a:tc>
                  <a:txBody>
                    <a:bodyPr/>
                    <a:lstStyle/>
                    <a:p>
                      <a:pPr algn="ctr">
                        <a:spcAft>
                          <a:spcPts val="0"/>
                        </a:spcAft>
                      </a:pPr>
                      <a:r>
                        <a:rPr lang="en-GB" sz="1800">
                          <a:effectLst/>
                        </a:rPr>
                        <a:t>Trim angle</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5.1 degree</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3.6 degree</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577996444"/>
                  </a:ext>
                </a:extLst>
              </a:tr>
              <a:tr h="433778">
                <a:tc>
                  <a:txBody>
                    <a:bodyPr/>
                    <a:lstStyle/>
                    <a:p>
                      <a:pPr algn="ctr">
                        <a:spcAft>
                          <a:spcPts val="0"/>
                        </a:spcAft>
                      </a:pPr>
                      <a:r>
                        <a:rPr lang="en-GB" sz="1800">
                          <a:effectLst/>
                        </a:rPr>
                        <a:t>𝑿_𝑪.𝑮</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0.19 m</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rtl="0">
                        <a:lnSpc>
                          <a:spcPct val="115000"/>
                        </a:lnSpc>
                        <a:spcAft>
                          <a:spcPts val="0"/>
                        </a:spcAft>
                      </a:pPr>
                      <a:r>
                        <a:rPr lang="en-GB" sz="1800" dirty="0">
                          <a:effectLst/>
                        </a:rPr>
                        <a:t>0.2 m</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63608442"/>
                  </a:ext>
                </a:extLst>
              </a:tr>
              <a:tr h="400738">
                <a:tc>
                  <a:txBody>
                    <a:bodyPr/>
                    <a:lstStyle/>
                    <a:p>
                      <a:pPr algn="ctr">
                        <a:spcAft>
                          <a:spcPts val="0"/>
                        </a:spcAft>
                      </a:pPr>
                      <a:r>
                        <a:rPr lang="en-GB" sz="1800">
                          <a:effectLst/>
                        </a:rPr>
                        <a:t>𝑿_𝑵.𝑷</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0.233 m</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rPr>
                        <a:t>0.25 m</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45500787"/>
                  </a:ext>
                </a:extLst>
              </a:tr>
              <a:tr h="400738">
                <a:tc>
                  <a:txBody>
                    <a:bodyPr/>
                    <a:lstStyle/>
                    <a:p>
                      <a:pPr algn="ctr">
                        <a:spcAft>
                          <a:spcPts val="0"/>
                        </a:spcAft>
                      </a:pPr>
                      <a:r>
                        <a:rPr lang="en-GB" sz="1800">
                          <a:effectLst/>
                        </a:rPr>
                        <a:t>Degree of Static Stability (S.M.)</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a:effectLst/>
                        </a:rPr>
                        <a:t>17.2%</a:t>
                      </a:r>
                      <a:endParaRPr lang="en-GB" sz="16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1800" dirty="0">
                          <a:effectLst/>
                          <a:highlight>
                            <a:srgbClr val="FFFF00"/>
                          </a:highlight>
                        </a:rPr>
                        <a:t>25%</a:t>
                      </a:r>
                      <a:endParaRPr lang="en-GB" sz="16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382063839"/>
                  </a:ext>
                </a:extLst>
              </a:tr>
            </a:tbl>
          </a:graphicData>
        </a:graphic>
      </p:graphicFrame>
    </p:spTree>
    <p:extLst>
      <p:ext uri="{BB962C8B-B14F-4D97-AF65-F5344CB8AC3E}">
        <p14:creationId xmlns:p14="http://schemas.microsoft.com/office/powerpoint/2010/main" val="3674594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1893"/>
          </a:xfrm>
        </p:spPr>
        <p:txBody>
          <a:bodyPr/>
          <a:lstStyle/>
          <a:p>
            <a:r>
              <a:rPr lang="en-GB" b="1" dirty="0"/>
              <a:t>Conclusion of results:</a:t>
            </a:r>
            <a:endParaRPr lang="en-GB" dirty="0"/>
          </a:p>
        </p:txBody>
      </p:sp>
      <p:sp>
        <p:nvSpPr>
          <p:cNvPr id="3" name="Content Placeholder 2"/>
          <p:cNvSpPr>
            <a:spLocks noGrp="1"/>
          </p:cNvSpPr>
          <p:nvPr>
            <p:ph idx="1"/>
          </p:nvPr>
        </p:nvSpPr>
        <p:spPr>
          <a:xfrm>
            <a:off x="838200" y="1316182"/>
            <a:ext cx="10515600" cy="5541818"/>
          </a:xfrm>
        </p:spPr>
        <p:txBody>
          <a:bodyPr>
            <a:normAutofit fontScale="92500" lnSpcReduction="10000"/>
          </a:bodyPr>
          <a:lstStyle/>
          <a:p>
            <a:pPr marL="514350" lvl="0" indent="-514350">
              <a:buFont typeface="+mj-lt"/>
              <a:buAutoNum type="arabicPeriod"/>
            </a:pPr>
            <a:r>
              <a:rPr lang="en-GB" b="1" dirty="0" smtClean="0"/>
              <a:t>For </a:t>
            </a:r>
            <a:r>
              <a:rPr lang="en-GB" b="1" dirty="0"/>
              <a:t>configuration:</a:t>
            </a:r>
            <a:endParaRPr lang="en-GB" dirty="0"/>
          </a:p>
          <a:p>
            <a:pPr marL="571500" lvl="0" indent="-571500">
              <a:buFont typeface="+mj-lt"/>
              <a:buAutoNum type="romanUcPeriod"/>
            </a:pPr>
            <a:r>
              <a:rPr lang="en-GB" dirty="0">
                <a:latin typeface="Calibri" panose="020F0502020204030204" pitchFamily="34" charset="0"/>
              </a:rPr>
              <a:t>W</a:t>
            </a:r>
            <a:r>
              <a:rPr lang="en-GB" dirty="0" smtClean="0">
                <a:latin typeface="Calibri" panose="020F0502020204030204" pitchFamily="34" charset="0"/>
              </a:rPr>
              <a:t>e </a:t>
            </a:r>
            <a:r>
              <a:rPr lang="en-GB" dirty="0">
                <a:latin typeface="Calibri" panose="020F0502020204030204" pitchFamily="34" charset="0"/>
              </a:rPr>
              <a:t>illustration the main reason to select tandem wing plane to get greater lift than conventional wing, because we have two independent source of lift (two wings).</a:t>
            </a:r>
          </a:p>
          <a:p>
            <a:pPr marL="571500" lvl="0" indent="-571500">
              <a:buFont typeface="+mj-lt"/>
              <a:buAutoNum type="romanUcPeriod"/>
            </a:pPr>
            <a:r>
              <a:rPr lang="en-GB" dirty="0" smtClean="0">
                <a:latin typeface="Calibri" panose="020F0502020204030204" pitchFamily="34" charset="0"/>
              </a:rPr>
              <a:t>Then </a:t>
            </a:r>
            <a:r>
              <a:rPr lang="en-GB" dirty="0">
                <a:latin typeface="Calibri" panose="020F0502020204030204" pitchFamily="34" charset="0"/>
              </a:rPr>
              <a:t>now we can say the reason of vertical distance (Gap) between 2 wings that can affect the resulting vortex and vortex interactions that the wing spacing has a noticeable effect on the resultant flow field and aerodynamic forces, finally we selected this distance to prevent wings from weak as a wing spacing is decrease, vortex structure at last wing became elongated and spread due to interactions with the front wing.</a:t>
            </a:r>
          </a:p>
          <a:p>
            <a:pPr marL="571500" lvl="0" indent="-571500">
              <a:buFont typeface="+mj-lt"/>
              <a:buAutoNum type="romanUcPeriod"/>
            </a:pPr>
            <a:r>
              <a:rPr lang="en-GB" dirty="0">
                <a:latin typeface="Calibri" panose="020F0502020204030204" pitchFamily="34" charset="0"/>
              </a:rPr>
              <a:t>Difference at dimension between 2 wings to equivalent to moment results from wings.</a:t>
            </a:r>
          </a:p>
          <a:p>
            <a:r>
              <a:rPr lang="en-US" dirty="0">
                <a:latin typeface="Calibri" panose="020F0502020204030204" pitchFamily="34" charset="0"/>
              </a:rPr>
              <a:t>So this configuration help us to more stable quad-plane that increase stability due to wing spacing.</a:t>
            </a:r>
            <a:endParaRPr lang="en-GB" dirty="0">
              <a:latin typeface="Calibri" panose="020F0502020204030204" pitchFamily="34" charset="0"/>
            </a:endParaRPr>
          </a:p>
        </p:txBody>
      </p:sp>
    </p:spTree>
    <p:extLst>
      <p:ext uri="{BB962C8B-B14F-4D97-AF65-F5344CB8AC3E}">
        <p14:creationId xmlns:p14="http://schemas.microsoft.com/office/powerpoint/2010/main" val="3429796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6982" y="110836"/>
            <a:ext cx="11360727" cy="6602320"/>
          </a:xfrm>
          <a:prstGeom prst="rect">
            <a:avLst/>
          </a:prstGeom>
        </p:spPr>
        <p:txBody>
          <a:bodyPr wrap="square">
            <a:spAutoFit/>
          </a:bodyPr>
          <a:lstStyle/>
          <a:p>
            <a:pPr>
              <a:lnSpc>
                <a:spcPct val="80000"/>
              </a:lnSpc>
              <a:spcBef>
                <a:spcPts val="1000"/>
              </a:spcBef>
            </a:pPr>
            <a:r>
              <a:rPr lang="en-GB" sz="2600" b="1" dirty="0" smtClean="0"/>
              <a:t>2.	For </a:t>
            </a:r>
            <a:r>
              <a:rPr lang="en-GB" sz="2600" b="1" dirty="0"/>
              <a:t>incidence angle: </a:t>
            </a:r>
          </a:p>
          <a:p>
            <a:pPr marL="457200">
              <a:spcAft>
                <a:spcPts val="0"/>
              </a:spcAft>
            </a:pPr>
            <a:r>
              <a:rPr lang="en-GB" sz="2400" dirty="0">
                <a:solidFill>
                  <a:srgbClr val="333333"/>
                </a:solidFill>
                <a:ea typeface="Calibri" panose="020F0502020204030204" pitchFamily="34" charset="0"/>
                <a:cs typeface="Calibri" panose="020F0502020204030204" pitchFamily="34" charset="0"/>
              </a:rPr>
              <a:t>All models we build it before almost of them have a negative incidence angle for tail not exceed -3 degree, So we highlight at the incidence of second wing in two models; in model (1) has a positive incidence angle, And model (2) has a large negative incidence angle</a:t>
            </a:r>
            <a:r>
              <a:rPr lang="en-GB" sz="2400" dirty="0" smtClean="0">
                <a:solidFill>
                  <a:srgbClr val="333333"/>
                </a:solidFill>
                <a:ea typeface="Calibri" panose="020F0502020204030204" pitchFamily="34" charset="0"/>
                <a:cs typeface="Calibri" panose="020F0502020204030204" pitchFamily="34" charset="0"/>
              </a:rPr>
              <a:t>.</a:t>
            </a:r>
            <a:endParaRPr lang="en-GB" sz="2000" dirty="0">
              <a:solidFill>
                <a:srgbClr val="000000"/>
              </a:solidFill>
              <a:ea typeface="Calibri" panose="020F0502020204030204" pitchFamily="34" charset="0"/>
              <a:cs typeface="Calibri" panose="020F0502020204030204" pitchFamily="34" charset="0"/>
            </a:endParaRPr>
          </a:p>
          <a:p>
            <a:pPr marL="457200">
              <a:spcAft>
                <a:spcPts val="0"/>
              </a:spcAft>
            </a:pPr>
            <a:endParaRPr lang="en-GB" dirty="0" smtClean="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lvl="0">
              <a:lnSpc>
                <a:spcPct val="80000"/>
              </a:lnSpc>
              <a:spcBef>
                <a:spcPts val="1000"/>
              </a:spcBef>
              <a:spcAft>
                <a:spcPts val="1000"/>
              </a:spcAft>
            </a:pPr>
            <a:r>
              <a:rPr lang="en-US" sz="2600" b="1" dirty="0" smtClean="0"/>
              <a:t>3.	For </a:t>
            </a:r>
            <a:r>
              <a:rPr lang="en-US" sz="2600" b="1" dirty="0"/>
              <a:t>Static margin:</a:t>
            </a:r>
            <a:endParaRPr lang="en-GB" sz="2600" b="1" dirty="0"/>
          </a:p>
          <a:p>
            <a:pPr marL="457200">
              <a:spcAft>
                <a:spcPts val="0"/>
              </a:spcAft>
            </a:pPr>
            <a:r>
              <a:rPr lang="en-GB" sz="2400" dirty="0">
                <a:solidFill>
                  <a:srgbClr val="333333"/>
                </a:solidFill>
                <a:latin typeface="Arial" panose="020B0604020202020204" pitchFamily="34" charset="0"/>
                <a:ea typeface="Calibri" panose="020F0502020204030204" pitchFamily="34" charset="0"/>
                <a:cs typeface="Calibri" panose="020F0502020204030204" pitchFamily="34" charset="0"/>
              </a:rPr>
              <a:t>We know the </a:t>
            </a:r>
            <a:r>
              <a:rPr lang="en-GB" sz="2000" dirty="0" smtClean="0">
                <a:solidFill>
                  <a:srgbClr val="333333"/>
                </a:solidFill>
                <a:latin typeface="Arial" panose="020B0604020202020204" pitchFamily="34" charset="0"/>
                <a:ea typeface="Calibri" panose="020F0502020204030204" pitchFamily="34" charset="0"/>
                <a:cs typeface="Calibri" panose="020F0502020204030204" pitchFamily="34" charset="0"/>
              </a:rPr>
              <a:t>S.M</a:t>
            </a:r>
            <a:r>
              <a:rPr lang="en-GB" sz="2000" dirty="0">
                <a:solidFill>
                  <a:srgbClr val="333333"/>
                </a:solidFill>
                <a:latin typeface="Arial" panose="020B0604020202020204" pitchFamily="34" charset="0"/>
                <a:ea typeface="Calibri" panose="020F0502020204030204" pitchFamily="34" charset="0"/>
                <a:cs typeface="Calibri" panose="020F0502020204030204" pitchFamily="34" charset="0"/>
              </a:rPr>
              <a:t>. </a:t>
            </a:r>
            <a:r>
              <a:rPr lang="en-GB" sz="2000" dirty="0" smtClean="0">
                <a:solidFill>
                  <a:srgbClr val="333333"/>
                </a:solidFill>
                <a:latin typeface="Arial" panose="020B0604020202020204" pitchFamily="34" charset="0"/>
                <a:ea typeface="Calibri" panose="020F0502020204030204" pitchFamily="34" charset="0"/>
                <a:cs typeface="Calibri" panose="020F0502020204030204" pitchFamily="34" charset="0"/>
              </a:rPr>
              <a:t>must be (from 5 </a:t>
            </a:r>
            <a:r>
              <a:rPr lang="en-GB" sz="2000" dirty="0">
                <a:solidFill>
                  <a:srgbClr val="333333"/>
                </a:solidFill>
                <a:latin typeface="Arial" panose="020B0604020202020204" pitchFamily="34" charset="0"/>
                <a:ea typeface="Calibri" panose="020F0502020204030204" pitchFamily="34" charset="0"/>
                <a:cs typeface="Calibri" panose="020F0502020204030204" pitchFamily="34" charset="0"/>
              </a:rPr>
              <a:t>to 20 %), and the S.M. in model (1) is 17.2 that is acceptable range, but at model (2) </a:t>
            </a:r>
            <a:r>
              <a:rPr lang="en-GB" sz="2400" dirty="0">
                <a:solidFill>
                  <a:srgbClr val="333333"/>
                </a:solidFill>
                <a:ea typeface="Calibri" panose="020F0502020204030204" pitchFamily="34" charset="0"/>
                <a:cs typeface="Calibri" panose="020F0502020204030204" pitchFamily="34" charset="0"/>
              </a:rPr>
              <a:t>has 25%.</a:t>
            </a:r>
          </a:p>
          <a:p>
            <a:pPr marL="450215">
              <a:lnSpc>
                <a:spcPct val="115000"/>
              </a:lnSpc>
              <a:spcAft>
                <a:spcPts val="1000"/>
              </a:spcAft>
            </a:pPr>
            <a:r>
              <a:rPr lang="en-US" dirty="0">
                <a:latin typeface="Calibri" panose="020F0502020204030204" pitchFamily="34" charset="0"/>
                <a:ea typeface="Calibri" panose="020F0502020204030204" pitchFamily="34" charset="0"/>
                <a:cs typeface="Arial" panose="020B0604020202020204" pitchFamily="34" charset="0"/>
              </a:rPr>
              <a:t> </a:t>
            </a:r>
            <a:endParaRPr lang="en-GB" sz="1400" dirty="0" smtClean="0">
              <a:effectLst/>
              <a:latin typeface="Calibri" panose="020F0502020204030204" pitchFamily="34" charset="0"/>
              <a:ea typeface="Calibri" panose="020F0502020204030204" pitchFamily="34" charset="0"/>
              <a:cs typeface="Arial" panose="020B0604020202020204" pitchFamily="34" charset="0"/>
            </a:endParaRPr>
          </a:p>
          <a:p>
            <a:pPr>
              <a:lnSpc>
                <a:spcPct val="80000"/>
              </a:lnSpc>
              <a:spcBef>
                <a:spcPts val="1000"/>
              </a:spcBef>
              <a:spcAft>
                <a:spcPts val="1000"/>
              </a:spcAft>
            </a:pPr>
            <a:r>
              <a:rPr lang="en-US" sz="2600" b="1" dirty="0" smtClean="0"/>
              <a:t>4.	For </a:t>
            </a:r>
            <a:r>
              <a:rPr lang="en-US" sz="2600" b="1" dirty="0"/>
              <a:t>Lift:</a:t>
            </a:r>
            <a:endParaRPr lang="en-GB" sz="2600" b="1" dirty="0"/>
          </a:p>
          <a:p>
            <a:pPr marL="457200">
              <a:lnSpc>
                <a:spcPct val="115000"/>
              </a:lnSpc>
              <a:spcAft>
                <a:spcPts val="1000"/>
              </a:spcAft>
            </a:pPr>
            <a:r>
              <a:rPr lang="en-GB" sz="2000" dirty="0">
                <a:solidFill>
                  <a:srgbClr val="333333"/>
                </a:solidFill>
                <a:latin typeface="Arial" panose="020B0604020202020204" pitchFamily="34" charset="0"/>
                <a:ea typeface="Calibri" panose="020F0502020204030204" pitchFamily="34" charset="0"/>
                <a:cs typeface="Arial" panose="020B0604020202020204" pitchFamily="34" charset="0"/>
              </a:rPr>
              <a:t>We find trim angle of attack at 5.1 degree, and we go to </a:t>
            </a:r>
            <a:r>
              <a:rPr lang="en-GB" sz="2000" dirty="0" err="1">
                <a:solidFill>
                  <a:srgbClr val="333333"/>
                </a:solidFill>
                <a:latin typeface="Arial" panose="020B0604020202020204" pitchFamily="34" charset="0"/>
                <a:ea typeface="Calibri" panose="020F0502020204030204" pitchFamily="34" charset="0"/>
                <a:cs typeface="Arial" panose="020B0604020202020204" pitchFamily="34" charset="0"/>
              </a:rPr>
              <a:t>Fz</a:t>
            </a:r>
            <a:r>
              <a:rPr lang="en-GB" sz="2000" dirty="0">
                <a:solidFill>
                  <a:srgbClr val="333333"/>
                </a:solidFill>
                <a:latin typeface="Arial" panose="020B0604020202020204" pitchFamily="34" charset="0"/>
                <a:ea typeface="Calibri" panose="020F0502020204030204" pitchFamily="34" charset="0"/>
                <a:cs typeface="Arial" panose="020B0604020202020204" pitchFamily="34" charset="0"/>
              </a:rPr>
              <a:t> VS Alpha graph get lift that carry aircraft we get </a:t>
            </a:r>
            <a:r>
              <a:rPr lang="en-GB" sz="2000" dirty="0" err="1">
                <a:solidFill>
                  <a:srgbClr val="333333"/>
                </a:solidFill>
                <a:latin typeface="Arial" panose="020B0604020202020204" pitchFamily="34" charset="0"/>
                <a:ea typeface="Calibri" panose="020F0502020204030204" pitchFamily="34" charset="0"/>
                <a:cs typeface="Arial" panose="020B0604020202020204" pitchFamily="34" charset="0"/>
              </a:rPr>
              <a:t>Fz</a:t>
            </a:r>
            <a:r>
              <a:rPr lang="en-GB" sz="2000" dirty="0">
                <a:solidFill>
                  <a:srgbClr val="333333"/>
                </a:solidFill>
                <a:latin typeface="Arial" panose="020B0604020202020204" pitchFamily="34" charset="0"/>
                <a:ea typeface="Calibri" panose="020F0502020204030204" pitchFamily="34" charset="0"/>
                <a:cs typeface="Arial" panose="020B0604020202020204" pitchFamily="34" charset="0"/>
              </a:rPr>
              <a:t>=28.8(N) at 5.1 degree, which carry 2.93 Kg maximum tack-off weight, all of calculations reference to 2.7 Kg maximum tack-off weight</a:t>
            </a:r>
            <a:r>
              <a:rPr lang="en-GB" sz="2000" dirty="0" smtClean="0">
                <a:solidFill>
                  <a:srgbClr val="333333"/>
                </a:solidFill>
                <a:latin typeface="Arial" panose="020B0604020202020204" pitchFamily="34" charset="0"/>
                <a:ea typeface="Calibri" panose="020F0502020204030204" pitchFamily="34" charset="0"/>
                <a:cs typeface="Arial" panose="020B0604020202020204" pitchFamily="34" charset="0"/>
              </a:rPr>
              <a:t>.</a:t>
            </a:r>
          </a:p>
          <a:p>
            <a:pPr marL="457200">
              <a:lnSpc>
                <a:spcPct val="115000"/>
              </a:lnSpc>
              <a:spcAft>
                <a:spcPts val="1000"/>
              </a:spcAft>
            </a:pPr>
            <a:endParaRPr lang="en-GB" sz="2000" dirty="0">
              <a:solidFill>
                <a:srgbClr val="333333"/>
              </a:solidFill>
              <a:effectLst/>
              <a:latin typeface="Arial" panose="020B0604020202020204" pitchFamily="34" charset="0"/>
              <a:ea typeface="Calibri" panose="020F0502020204030204" pitchFamily="34" charset="0"/>
              <a:cs typeface="Arial" panose="020B0604020202020204" pitchFamily="34" charset="0"/>
            </a:endParaRPr>
          </a:p>
          <a:p>
            <a:pPr marL="457200">
              <a:lnSpc>
                <a:spcPct val="115000"/>
              </a:lnSpc>
              <a:spcAft>
                <a:spcPts val="1000"/>
              </a:spcAft>
            </a:pPr>
            <a:r>
              <a:rPr lang="en-GB" sz="2400" b="1" dirty="0"/>
              <a:t>So, </a:t>
            </a:r>
            <a:r>
              <a:rPr lang="en-GB" sz="2400" b="1" u="sng" dirty="0"/>
              <a:t>model (1)</a:t>
            </a:r>
            <a:r>
              <a:rPr lang="en-GB" sz="2400" b="1" dirty="0"/>
              <a:t> has been selected because model (1) is more effective than model (2)</a:t>
            </a:r>
            <a:endParaRPr lang="en-GB" sz="32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90905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391207"/>
          </a:xfrm>
        </p:spPr>
        <p:txBody>
          <a:bodyPr/>
          <a:lstStyle/>
          <a:p>
            <a:pPr algn="ctr"/>
            <a:r>
              <a:rPr lang="en-GB" dirty="0"/>
              <a:t>Optimization for aerodynamic stability</a:t>
            </a:r>
            <a:endParaRPr lang="en-GB" dirty="0"/>
          </a:p>
        </p:txBody>
      </p:sp>
    </p:spTree>
    <p:extLst>
      <p:ext uri="{BB962C8B-B14F-4D97-AF65-F5344CB8AC3E}">
        <p14:creationId xmlns:p14="http://schemas.microsoft.com/office/powerpoint/2010/main" val="1740469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8655"/>
            <a:ext cx="10515600" cy="5858308"/>
          </a:xfrm>
        </p:spPr>
        <p:txBody>
          <a:bodyPr/>
          <a:lstStyle/>
          <a:p>
            <a:r>
              <a:rPr lang="en-US" dirty="0"/>
              <a:t>In this phase trying to put point of C.G. in the middle of the vehicle to equalize the value of moments resulting from two wings to optimize the (𝐶𝑚−𝛼) graph, PX4 requirements, easy to manufacturing and high accuracy results during assembly</a:t>
            </a:r>
            <a:r>
              <a:rPr lang="en-US" dirty="0" smtClean="0"/>
              <a:t>.</a:t>
            </a:r>
          </a:p>
          <a:p>
            <a:r>
              <a:rPr lang="en-US" dirty="0"/>
              <a:t>D</a:t>
            </a:r>
            <a:r>
              <a:rPr lang="en-US" dirty="0" smtClean="0"/>
              <a:t>esign </a:t>
            </a:r>
            <a:r>
              <a:rPr lang="en-US" dirty="0"/>
              <a:t>parameters will be reduces to 6 parameters replacement 7 parameters, because of constant position of CG</a:t>
            </a:r>
            <a:r>
              <a:rPr lang="en-US" dirty="0" smtClean="0"/>
              <a:t>.</a:t>
            </a:r>
          </a:p>
          <a:p>
            <a:pPr marL="0" indent="0">
              <a:buNone/>
            </a:pP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1268981609"/>
              </p:ext>
            </p:extLst>
          </p:nvPr>
        </p:nvGraphicFramePr>
        <p:xfrm>
          <a:off x="3528694" y="3048002"/>
          <a:ext cx="5559887" cy="3477488"/>
        </p:xfrm>
        <a:graphic>
          <a:graphicData uri="http://schemas.openxmlformats.org/drawingml/2006/table">
            <a:tbl>
              <a:tblPr firstRow="1" firstCol="1" bandRow="1">
                <a:tableStyleId>{93296810-A885-4BE3-A3E7-6D5BEEA58F35}</a:tableStyleId>
              </a:tblPr>
              <a:tblGrid>
                <a:gridCol w="2470324">
                  <a:extLst>
                    <a:ext uri="{9D8B030D-6E8A-4147-A177-3AD203B41FA5}">
                      <a16:colId xmlns:a16="http://schemas.microsoft.com/office/drawing/2014/main" val="3541938110"/>
                    </a:ext>
                  </a:extLst>
                </a:gridCol>
                <a:gridCol w="3089563">
                  <a:extLst>
                    <a:ext uri="{9D8B030D-6E8A-4147-A177-3AD203B41FA5}">
                      <a16:colId xmlns:a16="http://schemas.microsoft.com/office/drawing/2014/main" val="2081607818"/>
                    </a:ext>
                  </a:extLst>
                </a:gridCol>
              </a:tblGrid>
              <a:tr h="556334">
                <a:tc>
                  <a:txBody>
                    <a:bodyPr/>
                    <a:lstStyle/>
                    <a:p>
                      <a:pPr algn="ctr" rtl="0">
                        <a:lnSpc>
                          <a:spcPct val="115000"/>
                        </a:lnSpc>
                        <a:spcAft>
                          <a:spcPts val="0"/>
                        </a:spcAft>
                      </a:pPr>
                      <a:r>
                        <a:rPr lang="en-GB" sz="2000" dirty="0">
                          <a:effectLst/>
                        </a:rPr>
                        <a:t>Parameter</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2000">
                          <a:effectLst/>
                        </a:rPr>
                        <a:t>Effect on the vehicle</a:t>
                      </a:r>
                      <a:endParaRPr lang="en-GB"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13001595"/>
                  </a:ext>
                </a:extLst>
              </a:tr>
              <a:tr h="486859">
                <a:tc>
                  <a:txBody>
                    <a:bodyPr/>
                    <a:lstStyle/>
                    <a:p>
                      <a:pPr algn="ctr" rtl="0">
                        <a:lnSpc>
                          <a:spcPct val="115000"/>
                        </a:lnSpc>
                        <a:spcAft>
                          <a:spcPts val="0"/>
                        </a:spcAft>
                      </a:pPr>
                      <a:r>
                        <a:rPr lang="en-GB" sz="1800" dirty="0">
                          <a:effectLst/>
                        </a:rPr>
                        <a:t>Span</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1800">
                          <a:effectLst/>
                        </a:rPr>
                        <a:t>proportional with lift</a:t>
                      </a:r>
                      <a:endParaRPr lang="en-GB"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55394028"/>
                  </a:ext>
                </a:extLst>
              </a:tr>
              <a:tr h="486859">
                <a:tc>
                  <a:txBody>
                    <a:bodyPr/>
                    <a:lstStyle/>
                    <a:p>
                      <a:pPr algn="ctr" rtl="0">
                        <a:lnSpc>
                          <a:spcPct val="115000"/>
                        </a:lnSpc>
                        <a:spcAft>
                          <a:spcPts val="0"/>
                        </a:spcAft>
                      </a:pPr>
                      <a:r>
                        <a:rPr lang="en-GB" sz="1800" dirty="0">
                          <a:effectLst/>
                        </a:rPr>
                        <a:t>Chord</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1800">
                          <a:effectLst/>
                        </a:rPr>
                        <a:t>proportional with lift</a:t>
                      </a:r>
                      <a:endParaRPr lang="en-GB"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851930252"/>
                  </a:ext>
                </a:extLst>
              </a:tr>
              <a:tr h="486859">
                <a:tc>
                  <a:txBody>
                    <a:bodyPr/>
                    <a:lstStyle/>
                    <a:p>
                      <a:pPr algn="ctr" rtl="0">
                        <a:lnSpc>
                          <a:spcPct val="115000"/>
                        </a:lnSpc>
                        <a:spcAft>
                          <a:spcPts val="0"/>
                        </a:spcAft>
                      </a:pPr>
                      <a:r>
                        <a:rPr lang="en-GB" sz="1800" dirty="0">
                          <a:effectLst/>
                        </a:rPr>
                        <a:t>Cruise speed</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1800">
                          <a:effectLst/>
                        </a:rPr>
                        <a:t>proportional with lift</a:t>
                      </a:r>
                      <a:endParaRPr lang="en-GB"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776971558"/>
                  </a:ext>
                </a:extLst>
              </a:tr>
              <a:tr h="486859">
                <a:tc>
                  <a:txBody>
                    <a:bodyPr/>
                    <a:lstStyle/>
                    <a:p>
                      <a:pPr algn="ctr" rtl="0">
                        <a:lnSpc>
                          <a:spcPct val="115000"/>
                        </a:lnSpc>
                        <a:spcAft>
                          <a:spcPts val="0"/>
                        </a:spcAft>
                      </a:pPr>
                      <a:r>
                        <a:rPr lang="en-GB" sz="1800" dirty="0">
                          <a:effectLst/>
                        </a:rPr>
                        <a:t>Arm</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1800" dirty="0">
                          <a:effectLst/>
                        </a:rPr>
                        <a:t>Static stability</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72349008"/>
                  </a:ext>
                </a:extLst>
              </a:tr>
              <a:tr h="486859">
                <a:tc>
                  <a:txBody>
                    <a:bodyPr/>
                    <a:lstStyle/>
                    <a:p>
                      <a:pPr algn="ctr" rtl="0">
                        <a:lnSpc>
                          <a:spcPct val="115000"/>
                        </a:lnSpc>
                        <a:spcAft>
                          <a:spcPts val="0"/>
                        </a:spcAft>
                      </a:pPr>
                      <a:r>
                        <a:rPr lang="en-GB" sz="1800">
                          <a:effectLst/>
                        </a:rPr>
                        <a:t>Incidence angle</a:t>
                      </a:r>
                      <a:endParaRPr lang="en-GB"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1800" dirty="0">
                          <a:effectLst/>
                        </a:rPr>
                        <a:t>Static stability</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47583878"/>
                  </a:ext>
                </a:extLst>
              </a:tr>
              <a:tr h="486859">
                <a:tc>
                  <a:txBody>
                    <a:bodyPr/>
                    <a:lstStyle/>
                    <a:p>
                      <a:pPr algn="ctr" rtl="0">
                        <a:lnSpc>
                          <a:spcPct val="115000"/>
                        </a:lnSpc>
                        <a:spcAft>
                          <a:spcPts val="0"/>
                        </a:spcAft>
                      </a:pPr>
                      <a:r>
                        <a:rPr lang="en-GB" sz="1800">
                          <a:effectLst/>
                        </a:rPr>
                        <a:t>Position of second wing</a:t>
                      </a:r>
                      <a:endParaRPr lang="en-GB" sz="1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gn="ctr" rtl="0">
                        <a:lnSpc>
                          <a:spcPct val="115000"/>
                        </a:lnSpc>
                        <a:spcAft>
                          <a:spcPts val="0"/>
                        </a:spcAft>
                      </a:pPr>
                      <a:r>
                        <a:rPr lang="en-GB" sz="1800" dirty="0">
                          <a:effectLst/>
                        </a:rPr>
                        <a:t>Static stability</a:t>
                      </a:r>
                      <a:endParaRPr lang="en-GB"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83570102"/>
                  </a:ext>
                </a:extLst>
              </a:tr>
            </a:tbl>
          </a:graphicData>
        </a:graphic>
      </p:graphicFrame>
    </p:spTree>
    <p:extLst>
      <p:ext uri="{BB962C8B-B14F-4D97-AF65-F5344CB8AC3E}">
        <p14:creationId xmlns:p14="http://schemas.microsoft.com/office/powerpoint/2010/main" val="231311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2247693"/>
              </p:ext>
            </p:extLst>
          </p:nvPr>
        </p:nvGraphicFramePr>
        <p:xfrm>
          <a:off x="2081962" y="443346"/>
          <a:ext cx="7422255" cy="6082144"/>
        </p:xfrm>
        <a:graphic>
          <a:graphicData uri="http://schemas.openxmlformats.org/drawingml/2006/table">
            <a:tbl>
              <a:tblPr firstRow="1" firstCol="1" bandRow="1">
                <a:tableStyleId>{93296810-A885-4BE3-A3E7-6D5BEEA58F35}</a:tableStyleId>
              </a:tblPr>
              <a:tblGrid>
                <a:gridCol w="3722201">
                  <a:extLst>
                    <a:ext uri="{9D8B030D-6E8A-4147-A177-3AD203B41FA5}">
                      <a16:colId xmlns:a16="http://schemas.microsoft.com/office/drawing/2014/main" val="4027892550"/>
                    </a:ext>
                  </a:extLst>
                </a:gridCol>
                <a:gridCol w="3700054">
                  <a:extLst>
                    <a:ext uri="{9D8B030D-6E8A-4147-A177-3AD203B41FA5}">
                      <a16:colId xmlns:a16="http://schemas.microsoft.com/office/drawing/2014/main" val="1295337354"/>
                    </a:ext>
                  </a:extLst>
                </a:gridCol>
              </a:tblGrid>
              <a:tr h="508741">
                <a:tc>
                  <a:txBody>
                    <a:bodyPr/>
                    <a:lstStyle/>
                    <a:p>
                      <a:pPr algn="ctr">
                        <a:spcAft>
                          <a:spcPts val="0"/>
                        </a:spcAft>
                      </a:pPr>
                      <a:r>
                        <a:rPr lang="en-GB" sz="2000" dirty="0">
                          <a:effectLst/>
                        </a:rPr>
                        <a:t>Comparisons \ Models</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a:effectLst/>
                        </a:rPr>
                        <a:t>Model (NACA0015)</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28215005"/>
                  </a:ext>
                </a:extLst>
              </a:tr>
              <a:tr h="360002">
                <a:tc>
                  <a:txBody>
                    <a:bodyPr/>
                    <a:lstStyle/>
                    <a:p>
                      <a:pPr algn="ctr">
                        <a:spcAft>
                          <a:spcPts val="0"/>
                        </a:spcAft>
                      </a:pPr>
                      <a:r>
                        <a:rPr lang="en-GB" sz="2000" dirty="0">
                          <a:effectLst/>
                        </a:rPr>
                        <a:t>Position of Main wing</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a:effectLst/>
                        </a:rPr>
                        <a:t>x= 0 , z=0</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972470441"/>
                  </a:ext>
                </a:extLst>
              </a:tr>
              <a:tr h="393161">
                <a:tc>
                  <a:txBody>
                    <a:bodyPr/>
                    <a:lstStyle/>
                    <a:p>
                      <a:pPr algn="ctr">
                        <a:spcAft>
                          <a:spcPts val="0"/>
                        </a:spcAft>
                      </a:pPr>
                      <a:r>
                        <a:rPr lang="en-GB" sz="2000" dirty="0">
                          <a:effectLst/>
                        </a:rPr>
                        <a:t>Position of Second wing</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a:effectLst/>
                        </a:rPr>
                        <a:t>x= 0.6 m , z= 0.3 m</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73235108"/>
                  </a:ext>
                </a:extLst>
              </a:tr>
              <a:tr h="322107">
                <a:tc>
                  <a:txBody>
                    <a:bodyPr/>
                    <a:lstStyle/>
                    <a:p>
                      <a:pPr algn="ctr">
                        <a:spcAft>
                          <a:spcPts val="0"/>
                        </a:spcAft>
                      </a:pPr>
                      <a:r>
                        <a:rPr lang="en-GB" sz="2000" dirty="0">
                          <a:effectLst/>
                        </a:rPr>
                        <a:t>Span of main wing</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a:effectLst/>
                        </a:rPr>
                        <a:t>0.6 m</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763906624"/>
                  </a:ext>
                </a:extLst>
              </a:tr>
              <a:tr h="337265">
                <a:tc>
                  <a:txBody>
                    <a:bodyPr/>
                    <a:lstStyle/>
                    <a:p>
                      <a:pPr algn="ctr">
                        <a:spcAft>
                          <a:spcPts val="0"/>
                        </a:spcAft>
                      </a:pPr>
                      <a:r>
                        <a:rPr lang="en-GB" sz="2000" dirty="0">
                          <a:effectLst/>
                        </a:rPr>
                        <a:t>Span of second wing</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0.75 m</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66496114"/>
                  </a:ext>
                </a:extLst>
              </a:tr>
              <a:tr h="322107">
                <a:tc>
                  <a:txBody>
                    <a:bodyPr/>
                    <a:lstStyle/>
                    <a:p>
                      <a:pPr algn="ctr">
                        <a:spcAft>
                          <a:spcPts val="0"/>
                        </a:spcAft>
                      </a:pPr>
                      <a:r>
                        <a:rPr lang="en-GB" sz="2000">
                          <a:effectLst/>
                        </a:rPr>
                        <a:t>Chord of main wing</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a:effectLst/>
                        </a:rPr>
                        <a:t>0.2 m</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223572181"/>
                  </a:ext>
                </a:extLst>
              </a:tr>
              <a:tr h="337265">
                <a:tc>
                  <a:txBody>
                    <a:bodyPr/>
                    <a:lstStyle/>
                    <a:p>
                      <a:pPr algn="ctr">
                        <a:spcAft>
                          <a:spcPts val="0"/>
                        </a:spcAft>
                      </a:pPr>
                      <a:r>
                        <a:rPr lang="en-GB" sz="2000">
                          <a:effectLst/>
                        </a:rPr>
                        <a:t>Chord of second wing</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0.22 m</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704040755"/>
                  </a:ext>
                </a:extLst>
              </a:tr>
              <a:tr h="322107">
                <a:tc>
                  <a:txBody>
                    <a:bodyPr/>
                    <a:lstStyle/>
                    <a:p>
                      <a:pPr algn="ctr">
                        <a:spcAft>
                          <a:spcPts val="0"/>
                        </a:spcAft>
                      </a:pPr>
                      <a:r>
                        <a:rPr lang="en-GB" sz="2000">
                          <a:effectLst/>
                        </a:rPr>
                        <a:t>Aspect ratio</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3.2</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379241791"/>
                  </a:ext>
                </a:extLst>
              </a:tr>
              <a:tr h="337265">
                <a:tc>
                  <a:txBody>
                    <a:bodyPr/>
                    <a:lstStyle/>
                    <a:p>
                      <a:pPr algn="ctr">
                        <a:spcAft>
                          <a:spcPts val="0"/>
                        </a:spcAft>
                      </a:pPr>
                      <a:r>
                        <a:rPr lang="en-GB" sz="2000">
                          <a:effectLst/>
                        </a:rPr>
                        <a:t>Cruise speed</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18 m/s</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332786577"/>
                  </a:ext>
                </a:extLst>
              </a:tr>
              <a:tr h="322107">
                <a:tc>
                  <a:txBody>
                    <a:bodyPr/>
                    <a:lstStyle/>
                    <a:p>
                      <a:pPr algn="ctr">
                        <a:spcAft>
                          <a:spcPts val="0"/>
                        </a:spcAft>
                      </a:pPr>
                      <a:r>
                        <a:rPr lang="en-GB" sz="2000">
                          <a:effectLst/>
                        </a:rPr>
                        <a:t>Incidence of Main wing</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3 degree</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388713189"/>
                  </a:ext>
                </a:extLst>
              </a:tr>
              <a:tr h="322107">
                <a:tc>
                  <a:txBody>
                    <a:bodyPr/>
                    <a:lstStyle/>
                    <a:p>
                      <a:pPr algn="ctr">
                        <a:spcAft>
                          <a:spcPts val="0"/>
                        </a:spcAft>
                      </a:pPr>
                      <a:r>
                        <a:rPr lang="en-GB" sz="2000">
                          <a:effectLst/>
                        </a:rPr>
                        <a:t>Incidence of Second wing</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2 degree</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1879808"/>
                  </a:ext>
                </a:extLst>
              </a:tr>
              <a:tr h="337265">
                <a:tc>
                  <a:txBody>
                    <a:bodyPr/>
                    <a:lstStyle/>
                    <a:p>
                      <a:pPr algn="ctr">
                        <a:spcAft>
                          <a:spcPts val="0"/>
                        </a:spcAft>
                      </a:pPr>
                      <a:r>
                        <a:rPr lang="en-GB" sz="2000">
                          <a:effectLst/>
                        </a:rPr>
                        <a:t>Trim angle</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6.7 degree</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36932425"/>
                  </a:ext>
                </a:extLst>
              </a:tr>
              <a:tr h="322107">
                <a:tc>
                  <a:txBody>
                    <a:bodyPr/>
                    <a:lstStyle/>
                    <a:p>
                      <a:pPr algn="ctr">
                        <a:spcAft>
                          <a:spcPts val="0"/>
                        </a:spcAft>
                      </a:pPr>
                      <a:r>
                        <a:rPr lang="en-GB" sz="2000">
                          <a:effectLst/>
                        </a:rPr>
                        <a:t>𝑿_𝑪.𝑮</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0.36 m</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784735835"/>
                  </a:ext>
                </a:extLst>
              </a:tr>
              <a:tr h="366635">
                <a:tc>
                  <a:txBody>
                    <a:bodyPr/>
                    <a:lstStyle/>
                    <a:p>
                      <a:pPr algn="ctr">
                        <a:spcAft>
                          <a:spcPts val="0"/>
                        </a:spcAft>
                      </a:pPr>
                      <a:r>
                        <a:rPr lang="en-GB" sz="2000">
                          <a:effectLst/>
                        </a:rPr>
                        <a:t>Z_𝑪.𝑮</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0.15 m</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96407416"/>
                  </a:ext>
                </a:extLst>
              </a:tr>
              <a:tr h="322107">
                <a:tc>
                  <a:txBody>
                    <a:bodyPr/>
                    <a:lstStyle/>
                    <a:p>
                      <a:pPr algn="ctr">
                        <a:spcAft>
                          <a:spcPts val="0"/>
                        </a:spcAft>
                      </a:pPr>
                      <a:r>
                        <a:rPr lang="en-GB" sz="2000">
                          <a:effectLst/>
                        </a:rPr>
                        <a:t>𝑿_𝑵.𝑷</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0.383 m</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158315201"/>
                  </a:ext>
                </a:extLst>
              </a:tr>
              <a:tr h="373266">
                <a:tc>
                  <a:txBody>
                    <a:bodyPr/>
                    <a:lstStyle/>
                    <a:p>
                      <a:pPr algn="ctr">
                        <a:spcAft>
                          <a:spcPts val="0"/>
                        </a:spcAft>
                      </a:pPr>
                      <a:r>
                        <a:rPr lang="en-GB" sz="2000">
                          <a:effectLst/>
                        </a:rPr>
                        <a:t>Degree of Static Stability (S.M.)</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11.5%</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001189621"/>
                  </a:ext>
                </a:extLst>
              </a:tr>
              <a:tr h="476530">
                <a:tc>
                  <a:txBody>
                    <a:bodyPr/>
                    <a:lstStyle/>
                    <a:p>
                      <a:pPr algn="ctr">
                        <a:spcAft>
                          <a:spcPts val="0"/>
                        </a:spcAft>
                      </a:pPr>
                      <a:r>
                        <a:rPr lang="en-US" sz="2000">
                          <a:effectLst/>
                        </a:rPr>
                        <a:t> </a:t>
                      </a:r>
                      <a:r>
                        <a:rPr lang="en-GB" sz="2000">
                          <a:effectLst/>
                        </a:rPr>
                        <a:t>Reylonds number</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lgn="ctr">
                        <a:spcAft>
                          <a:spcPts val="0"/>
                        </a:spcAft>
                      </a:pPr>
                      <a:r>
                        <a:rPr lang="en-GB" sz="2000" dirty="0">
                          <a:effectLst/>
                        </a:rPr>
                        <a:t>About (100,000 to 200,000)</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66119163"/>
                  </a:ext>
                </a:extLst>
              </a:tr>
            </a:tbl>
          </a:graphicData>
        </a:graphic>
      </p:graphicFrame>
    </p:spTree>
    <p:extLst>
      <p:ext uri="{BB962C8B-B14F-4D97-AF65-F5344CB8AC3E}">
        <p14:creationId xmlns:p14="http://schemas.microsoft.com/office/powerpoint/2010/main" val="1201113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2743055"/>
          </a:xfrm>
        </p:spPr>
        <p:txBody>
          <a:bodyPr/>
          <a:lstStyle/>
          <a:p>
            <a:r>
              <a:rPr lang="en-GB" dirty="0" smtClean="0"/>
              <a:t>Final Results</a:t>
            </a:r>
            <a:endParaRPr lang="en-GB" dirty="0"/>
          </a:p>
        </p:txBody>
      </p:sp>
    </p:spTree>
    <p:extLst>
      <p:ext uri="{BB962C8B-B14F-4D97-AF65-F5344CB8AC3E}">
        <p14:creationId xmlns:p14="http://schemas.microsoft.com/office/powerpoint/2010/main" val="24399790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51057"/>
          </a:xfrm>
        </p:spPr>
        <p:txBody>
          <a:bodyPr/>
          <a:lstStyle/>
          <a:p>
            <a:r>
              <a:rPr lang="en-GB" dirty="0" err="1" smtClean="0"/>
              <a:t>i</a:t>
            </a:r>
            <a:r>
              <a:rPr lang="en-GB" dirty="0" smtClean="0"/>
              <a:t>. Foil </a:t>
            </a:r>
            <a:r>
              <a:rPr lang="en-GB" dirty="0"/>
              <a:t>characteristics</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316038"/>
            <a:ext cx="10397836" cy="5209453"/>
          </a:xfrm>
          <a:prstGeom prst="rect">
            <a:avLst/>
          </a:prstGeom>
        </p:spPr>
      </p:pic>
    </p:spTree>
    <p:extLst>
      <p:ext uri="{BB962C8B-B14F-4D97-AF65-F5344CB8AC3E}">
        <p14:creationId xmlns:p14="http://schemas.microsoft.com/office/powerpoint/2010/main" val="337373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Design parameters of Tandem wing plane</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65513" y="1496724"/>
            <a:ext cx="8338705" cy="2548803"/>
          </a:xfrm>
          <a:prstGeom prst="rect">
            <a:avLst/>
          </a:prstGeom>
        </p:spPr>
      </p:pic>
      <mc:AlternateContent xmlns:mc="http://schemas.openxmlformats.org/markup-compatibility/2006">
        <mc:Choice xmlns:a14="http://schemas.microsoft.com/office/drawing/2010/main" Requires="a14">
          <p:sp>
            <p:nvSpPr>
              <p:cNvPr id="5" name="Rectangle 4"/>
              <p:cNvSpPr/>
              <p:nvPr/>
            </p:nvSpPr>
            <p:spPr>
              <a:xfrm>
                <a:off x="2036618" y="4378036"/>
                <a:ext cx="6386945" cy="1384995"/>
              </a:xfrm>
              <a:prstGeom prst="rect">
                <a:avLst/>
              </a:prstGeom>
            </p:spPr>
            <p:txBody>
              <a:bodyPr wrap="square">
                <a:spAutoFit/>
              </a:bodyPr>
              <a:lstStyle/>
              <a:p>
                <a:pPr lvl="0" algn="ctr">
                  <a:buClr>
                    <a:srgbClr val="333333"/>
                  </a:buClr>
                </a:pPr>
                <a:r>
                  <a:rPr lang="en-GB" sz="2800" dirty="0">
                    <a:solidFill>
                      <a:srgbClr val="000000"/>
                    </a:solidFill>
                    <a:latin typeface="Arial" panose="020B0604020202020204" pitchFamily="34" charset="0"/>
                    <a:ea typeface="Calibri" panose="020F0502020204030204" pitchFamily="34" charset="0"/>
                    <a:cs typeface="Calibri" panose="020F0502020204030204" pitchFamily="34" charset="0"/>
                  </a:rPr>
                  <a:t>Stagger (</a:t>
                </a:r>
                <a14:m>
                  <m:oMath xmlns:m="http://schemas.openxmlformats.org/officeDocument/2006/math">
                    <m:r>
                      <a:rPr lang="en-GB" sz="2800" i="1">
                        <a:solidFill>
                          <a:srgbClr val="000000"/>
                        </a:solidFill>
                        <a:latin typeface="Cambria Math" panose="02040503050406030204" pitchFamily="18" charset="0"/>
                        <a:ea typeface="Calibri" panose="020F0502020204030204" pitchFamily="34" charset="0"/>
                        <a:cs typeface="Arial" panose="020B0604020202020204" pitchFamily="34" charset="0"/>
                      </a:rPr>
                      <m:t>𝑆𝑡</m:t>
                    </m:r>
                  </m:oMath>
                </a14:m>
                <a:r>
                  <a:rPr lang="en-GB" sz="2800" dirty="0" smtClean="0">
                    <a:solidFill>
                      <a:srgbClr val="000000"/>
                    </a:solidFill>
                    <a:latin typeface="Arial" panose="020B0604020202020204" pitchFamily="34" charset="0"/>
                    <a:ea typeface="Calibri" panose="020F0502020204030204" pitchFamily="34" charset="0"/>
                    <a:cs typeface="Calibri" panose="020F0502020204030204" pitchFamily="34" charset="0"/>
                  </a:rPr>
                  <a:t>)</a:t>
                </a:r>
              </a:p>
              <a:p>
                <a:pPr lvl="0" algn="ctr">
                  <a:buClr>
                    <a:srgbClr val="333333"/>
                  </a:buClr>
                </a:pPr>
                <a:r>
                  <a:rPr lang="en-US" sz="2800" dirty="0"/>
                  <a:t>Gap (</a:t>
                </a:r>
                <a14:m>
                  <m:oMath xmlns:m="http://schemas.openxmlformats.org/officeDocument/2006/math">
                    <m:r>
                      <a:rPr lang="en-US" sz="2800" i="1"/>
                      <m:t>𝐺</m:t>
                    </m:r>
                  </m:oMath>
                </a14:m>
                <a:r>
                  <a:rPr lang="en-US" sz="2800" dirty="0" smtClean="0"/>
                  <a:t>)</a:t>
                </a:r>
              </a:p>
              <a:p>
                <a:pPr lvl="0" algn="ctr">
                  <a:buClr>
                    <a:srgbClr val="333333"/>
                  </a:buClr>
                </a:pPr>
                <a:r>
                  <a:rPr lang="en-US" sz="2800" dirty="0"/>
                  <a:t>Decalage (</a:t>
                </a:r>
                <a14:m>
                  <m:oMath xmlns:m="http://schemas.openxmlformats.org/officeDocument/2006/math">
                    <m:r>
                      <a:rPr lang="en-US" sz="2800" i="1"/>
                      <m:t>𝛿</m:t>
                    </m:r>
                    <m:r>
                      <a:rPr lang="en-US" sz="2800"/>
                      <m:t>=</m:t>
                    </m:r>
                    <m:sSup>
                      <m:sSupPr>
                        <m:ctrlPr>
                          <a:rPr lang="en-GB" sz="2800" i="1"/>
                        </m:ctrlPr>
                      </m:sSupPr>
                      <m:e>
                        <m:r>
                          <a:rPr lang="en-US" sz="2800" i="1"/>
                          <m:t>𝛼</m:t>
                        </m:r>
                      </m:e>
                      <m:sup>
                        <m:r>
                          <a:rPr lang="en-US" sz="2800" i="1"/>
                          <m:t>𝜔</m:t>
                        </m:r>
                      </m:sup>
                    </m:sSup>
                    <m:r>
                      <a:rPr lang="en-US" sz="2800" i="1"/>
                      <m:t>−</m:t>
                    </m:r>
                    <m:sSup>
                      <m:sSupPr>
                        <m:ctrlPr>
                          <a:rPr lang="en-GB" sz="2800" i="1"/>
                        </m:ctrlPr>
                      </m:sSupPr>
                      <m:e>
                        <m:r>
                          <a:rPr lang="en-US" sz="2800" i="1"/>
                          <m:t>𝛼</m:t>
                        </m:r>
                      </m:e>
                      <m:sup>
                        <m:r>
                          <a:rPr lang="en-US" sz="2800" i="1"/>
                          <m:t>𝑝</m:t>
                        </m:r>
                      </m:sup>
                    </m:sSup>
                  </m:oMath>
                </a14:m>
                <a:r>
                  <a:rPr lang="en-US" sz="2800" dirty="0" smtClean="0"/>
                  <a:t>)</a:t>
                </a:r>
                <a:endParaRPr lang="en-GB" sz="24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p:sp>
            <p:nvSpPr>
              <p:cNvPr id="5" name="Rectangle 4"/>
              <p:cNvSpPr>
                <a:spLocks noRot="1" noChangeAspect="1" noMove="1" noResize="1" noEditPoints="1" noAdjustHandles="1" noChangeArrowheads="1" noChangeShapeType="1" noTextEdit="1"/>
              </p:cNvSpPr>
              <p:nvPr/>
            </p:nvSpPr>
            <p:spPr>
              <a:xfrm>
                <a:off x="2036618" y="4378036"/>
                <a:ext cx="6386945" cy="1384995"/>
              </a:xfrm>
              <a:prstGeom prst="rect">
                <a:avLst/>
              </a:prstGeom>
              <a:blipFill>
                <a:blip r:embed="rId3"/>
                <a:stretch>
                  <a:fillRect t="-4405" b="-11894"/>
                </a:stretch>
              </a:blipFill>
            </p:spPr>
            <p:txBody>
              <a:bodyPr/>
              <a:lstStyle/>
              <a:p>
                <a:r>
                  <a:rPr lang="en-GB">
                    <a:noFill/>
                  </a:rPr>
                  <a:t> </a:t>
                </a:r>
              </a:p>
            </p:txBody>
          </p:sp>
        </mc:Fallback>
      </mc:AlternateContent>
    </p:spTree>
    <p:extLst>
      <p:ext uri="{BB962C8B-B14F-4D97-AF65-F5344CB8AC3E}">
        <p14:creationId xmlns:p14="http://schemas.microsoft.com/office/powerpoint/2010/main" val="26617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extLst>
              <a:ext uri="{28A0092B-C50C-407E-A947-70E740481C1C}">
                <a14:useLocalDpi xmlns:a14="http://schemas.microsoft.com/office/drawing/2010/main" val="0"/>
              </a:ext>
            </a:extLst>
          </a:blip>
          <a:stretch>
            <a:fillRect/>
          </a:stretch>
        </p:blipFill>
        <p:spPr>
          <a:xfrm>
            <a:off x="415637" y="235527"/>
            <a:ext cx="10667999" cy="6289964"/>
          </a:xfrm>
          <a:prstGeom prst="rect">
            <a:avLst/>
          </a:prstGeom>
        </p:spPr>
      </p:pic>
    </p:spTree>
    <p:extLst>
      <p:ext uri="{BB962C8B-B14F-4D97-AF65-F5344CB8AC3E}">
        <p14:creationId xmlns:p14="http://schemas.microsoft.com/office/powerpoint/2010/main" val="25123448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92620"/>
          </a:xfrm>
        </p:spPr>
        <p:txBody>
          <a:bodyPr/>
          <a:lstStyle/>
          <a:p>
            <a:r>
              <a:rPr lang="en-GB" dirty="0" smtClean="0"/>
              <a:t>ii. Lift </a:t>
            </a:r>
            <a:r>
              <a:rPr lang="en-GB" dirty="0"/>
              <a:t>Vs alpha</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49928" y="1357313"/>
            <a:ext cx="9306708" cy="5223596"/>
          </a:xfrm>
          <a:prstGeom prst="rect">
            <a:avLst/>
          </a:prstGeom>
        </p:spPr>
      </p:pic>
    </p:spTree>
    <p:extLst>
      <p:ext uri="{BB962C8B-B14F-4D97-AF65-F5344CB8AC3E}">
        <p14:creationId xmlns:p14="http://schemas.microsoft.com/office/powerpoint/2010/main" val="142003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2743" y="736661"/>
            <a:ext cx="4168748" cy="480131"/>
          </a:xfrm>
          <a:prstGeom prst="rect">
            <a:avLst/>
          </a:prstGeom>
        </p:spPr>
        <p:txBody>
          <a:bodyPr wrap="square">
            <a:spAutoFit/>
          </a:bodyPr>
          <a:lstStyle/>
          <a:p>
            <a:pPr>
              <a:lnSpc>
                <a:spcPct val="90000"/>
              </a:lnSpc>
              <a:spcBef>
                <a:spcPts val="1000"/>
              </a:spcBef>
            </a:pPr>
            <a:r>
              <a:rPr lang="en-US" sz="2800" dirty="0" smtClean="0"/>
              <a:t>iii. </a:t>
            </a:r>
            <a:r>
              <a:rPr lang="en-US" sz="2800" dirty="0" smtClean="0"/>
              <a:t> </a:t>
            </a:r>
            <a:r>
              <a:rPr lang="en-US" sz="2800" dirty="0"/>
              <a:t>Cm Vs alpha</a:t>
            </a:r>
            <a:endParaRPr lang="en-GB" sz="2800"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955964" y="1343892"/>
            <a:ext cx="9919854" cy="5514108"/>
          </a:xfrm>
          <a:prstGeom prst="rect">
            <a:avLst/>
          </a:prstGeom>
        </p:spPr>
      </p:pic>
    </p:spTree>
    <p:extLst>
      <p:ext uri="{BB962C8B-B14F-4D97-AF65-F5344CB8AC3E}">
        <p14:creationId xmlns:p14="http://schemas.microsoft.com/office/powerpoint/2010/main" val="4255193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29194" y="778224"/>
            <a:ext cx="2221762" cy="480131"/>
          </a:xfrm>
          <a:prstGeom prst="rect">
            <a:avLst/>
          </a:prstGeom>
        </p:spPr>
        <p:txBody>
          <a:bodyPr wrap="none">
            <a:spAutoFit/>
          </a:bodyPr>
          <a:lstStyle/>
          <a:p>
            <a:pPr>
              <a:lnSpc>
                <a:spcPct val="90000"/>
              </a:lnSpc>
              <a:spcBef>
                <a:spcPts val="1000"/>
              </a:spcBef>
            </a:pPr>
            <a:r>
              <a:rPr lang="en-GB" sz="2800" dirty="0" smtClean="0">
                <a:latin typeface="Calibri" panose="020F0502020204030204" pitchFamily="34" charset="0"/>
                <a:ea typeface="Calibri" panose="020F0502020204030204" pitchFamily="34" charset="0"/>
                <a:cs typeface="Arial" panose="020B0604020202020204" pitchFamily="34" charset="0"/>
              </a:rPr>
              <a:t>iv. </a:t>
            </a:r>
            <a:r>
              <a:rPr lang="en-GB" sz="2800" dirty="0" smtClean="0">
                <a:latin typeface="Calibri" panose="020F0502020204030204" pitchFamily="34" charset="0"/>
                <a:ea typeface="Calibri" panose="020F0502020204030204" pitchFamily="34" charset="0"/>
                <a:cs typeface="Arial" panose="020B0604020202020204" pitchFamily="34" charset="0"/>
              </a:rPr>
              <a:t> </a:t>
            </a:r>
            <a:r>
              <a:rPr lang="en-GB" sz="2800" dirty="0"/>
              <a:t>Cl Vs alpha</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829194" y="1258355"/>
            <a:ext cx="9506297" cy="5599645"/>
          </a:xfrm>
          <a:prstGeom prst="rect">
            <a:avLst/>
          </a:prstGeom>
        </p:spPr>
      </p:pic>
    </p:spTree>
    <p:extLst>
      <p:ext uri="{BB962C8B-B14F-4D97-AF65-F5344CB8AC3E}">
        <p14:creationId xmlns:p14="http://schemas.microsoft.com/office/powerpoint/2010/main" val="2732781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3086" y="799013"/>
            <a:ext cx="2332370" cy="558743"/>
          </a:xfrm>
          <a:prstGeom prst="rect">
            <a:avLst/>
          </a:prstGeom>
        </p:spPr>
        <p:txBody>
          <a:bodyPr wrap="none">
            <a:spAutoFit/>
          </a:bodyPr>
          <a:lstStyle/>
          <a:p>
            <a:pPr lvl="0">
              <a:lnSpc>
                <a:spcPct val="115000"/>
              </a:lnSpc>
              <a:spcAft>
                <a:spcPts val="1000"/>
              </a:spcAft>
            </a:pPr>
            <a:r>
              <a:rPr lang="en-GB" sz="2800" dirty="0" smtClean="0">
                <a:latin typeface="Calibri" panose="020F0502020204030204" pitchFamily="34" charset="0"/>
                <a:ea typeface="Calibri" panose="020F0502020204030204" pitchFamily="34" charset="0"/>
                <a:cs typeface="Arial" panose="020B0604020202020204" pitchFamily="34" charset="0"/>
              </a:rPr>
              <a:t>v. </a:t>
            </a:r>
            <a:r>
              <a:rPr lang="en-GB" sz="2800" dirty="0" smtClean="0">
                <a:latin typeface="Calibri" panose="020F0502020204030204" pitchFamily="34" charset="0"/>
                <a:ea typeface="Calibri" panose="020F0502020204030204" pitchFamily="34" charset="0"/>
                <a:cs typeface="Arial" panose="020B0604020202020204" pitchFamily="34" charset="0"/>
              </a:rPr>
              <a:t> </a:t>
            </a:r>
            <a:r>
              <a:rPr lang="en-GB" sz="2800" dirty="0" smtClean="0">
                <a:latin typeface="Calibri" panose="020F0502020204030204" pitchFamily="34" charset="0"/>
                <a:ea typeface="Calibri" panose="020F0502020204030204" pitchFamily="34" charset="0"/>
                <a:cs typeface="Arial" panose="020B0604020202020204" pitchFamily="34" charset="0"/>
              </a:rPr>
              <a:t>Cl/Cd </a:t>
            </a:r>
            <a:r>
              <a:rPr lang="en-GB" sz="2800" dirty="0">
                <a:latin typeface="Calibri" panose="020F0502020204030204" pitchFamily="34" charset="0"/>
                <a:ea typeface="Calibri" panose="020F0502020204030204" pitchFamily="34" charset="0"/>
                <a:cs typeface="Arial" panose="020B0604020202020204" pitchFamily="34" charset="0"/>
              </a:rPr>
              <a:t>Vs Cd:</a:t>
            </a:r>
            <a:endParaRPr lang="en-GB"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863086" y="1476374"/>
            <a:ext cx="9638659" cy="5284643"/>
          </a:xfrm>
          <a:prstGeom prst="rect">
            <a:avLst/>
          </a:prstGeom>
        </p:spPr>
      </p:pic>
    </p:spTree>
    <p:extLst>
      <p:ext uri="{BB962C8B-B14F-4D97-AF65-F5344CB8AC3E}">
        <p14:creationId xmlns:p14="http://schemas.microsoft.com/office/powerpoint/2010/main" val="2066262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6178" y="715886"/>
            <a:ext cx="3769237" cy="558743"/>
          </a:xfrm>
          <a:prstGeom prst="rect">
            <a:avLst/>
          </a:prstGeom>
        </p:spPr>
        <p:txBody>
          <a:bodyPr wrap="none">
            <a:spAutoFit/>
          </a:bodyPr>
          <a:lstStyle/>
          <a:p>
            <a:pPr lvl="0">
              <a:lnSpc>
                <a:spcPct val="115000"/>
              </a:lnSpc>
              <a:spcAft>
                <a:spcPts val="1000"/>
              </a:spcAft>
            </a:pPr>
            <a:r>
              <a:rPr lang="en-GB" sz="2800" dirty="0" smtClean="0">
                <a:latin typeface="Calibri" panose="020F0502020204030204" pitchFamily="34" charset="0"/>
                <a:ea typeface="Calibri" panose="020F0502020204030204" pitchFamily="34" charset="0"/>
                <a:cs typeface="Arial" panose="020B0604020202020204" pitchFamily="34" charset="0"/>
              </a:rPr>
              <a:t>vi. </a:t>
            </a:r>
            <a:r>
              <a:rPr lang="en-GB" sz="2800" dirty="0" smtClean="0">
                <a:latin typeface="Calibri" panose="020F0502020204030204" pitchFamily="34" charset="0"/>
                <a:ea typeface="Calibri" panose="020F0502020204030204" pitchFamily="34" charset="0"/>
                <a:cs typeface="Arial" panose="020B0604020202020204" pitchFamily="34" charset="0"/>
              </a:rPr>
              <a:t> </a:t>
            </a:r>
            <a:r>
              <a:rPr lang="en-GB" sz="2800" dirty="0" smtClean="0">
                <a:latin typeface="Calibri" panose="020F0502020204030204" pitchFamily="34" charset="0"/>
                <a:ea typeface="Calibri" panose="020F0502020204030204" pitchFamily="34" charset="0"/>
                <a:cs typeface="Arial" panose="020B0604020202020204" pitchFamily="34" charset="0"/>
              </a:rPr>
              <a:t>Cl</a:t>
            </a:r>
            <a:r>
              <a:rPr lang="en-GB" sz="2800" dirty="0">
                <a:latin typeface="Calibri" panose="020F0502020204030204" pitchFamily="34" charset="0"/>
                <a:ea typeface="Calibri" panose="020F0502020204030204" pitchFamily="34" charset="0"/>
                <a:cs typeface="Arial" panose="020B0604020202020204" pitchFamily="34" charset="0"/>
              </a:rPr>
              <a:t>^(3/2)/Cd Vs alpha:</a:t>
            </a:r>
            <a:endParaRPr lang="en-GB" sz="20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866177" y="1519237"/>
            <a:ext cx="9718695" cy="5338763"/>
          </a:xfrm>
          <a:prstGeom prst="rect">
            <a:avLst/>
          </a:prstGeom>
        </p:spPr>
      </p:pic>
    </p:spTree>
    <p:extLst>
      <p:ext uri="{BB962C8B-B14F-4D97-AF65-F5344CB8AC3E}">
        <p14:creationId xmlns:p14="http://schemas.microsoft.com/office/powerpoint/2010/main" val="42314235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2"/>
            <a:ext cx="9144000" cy="2729202"/>
          </a:xfrm>
        </p:spPr>
        <p:txBody>
          <a:bodyPr>
            <a:normAutofit/>
          </a:bodyPr>
          <a:lstStyle/>
          <a:p>
            <a:r>
              <a:rPr lang="en-US" b="1" dirty="0"/>
              <a:t>Stability Analysis</a:t>
            </a:r>
            <a:endParaRPr lang="en-GB" dirty="0"/>
          </a:p>
        </p:txBody>
      </p:sp>
    </p:spTree>
    <p:extLst>
      <p:ext uri="{BB962C8B-B14F-4D97-AF65-F5344CB8AC3E}">
        <p14:creationId xmlns:p14="http://schemas.microsoft.com/office/powerpoint/2010/main" val="146196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800" b="1" dirty="0" smtClean="0"/>
              <a:t>Static stability</a:t>
            </a:r>
            <a:endParaRPr lang="en-GB" sz="4800" b="1" dirty="0"/>
          </a:p>
        </p:txBody>
      </p:sp>
      <p:sp>
        <p:nvSpPr>
          <p:cNvPr id="3" name="Content Placeholder 2"/>
          <p:cNvSpPr>
            <a:spLocks noGrp="1"/>
          </p:cNvSpPr>
          <p:nvPr>
            <p:ph idx="1"/>
          </p:nvPr>
        </p:nvSpPr>
        <p:spPr>
          <a:xfrm>
            <a:off x="838200" y="1690688"/>
            <a:ext cx="10515600" cy="4486275"/>
          </a:xfrm>
        </p:spPr>
        <p:txBody>
          <a:bodyPr/>
          <a:lstStyle/>
          <a:p>
            <a:r>
              <a:rPr lang="en-GB" dirty="0" smtClean="0"/>
              <a:t>Equilibrium is not stability</a:t>
            </a:r>
          </a:p>
          <a:p>
            <a:pPr marL="0" indent="0">
              <a:buNone/>
            </a:pPr>
            <a:endParaRPr lang="en-GB" dirty="0"/>
          </a:p>
        </p:txBody>
      </p:sp>
      <p:pic>
        <p:nvPicPr>
          <p:cNvPr id="65" name="Picture 64"/>
          <p:cNvPicPr>
            <a:picLocks noChangeAspect="1"/>
          </p:cNvPicPr>
          <p:nvPr/>
        </p:nvPicPr>
        <p:blipFill>
          <a:blip r:embed="rId2"/>
          <a:stretch>
            <a:fillRect/>
          </a:stretch>
        </p:blipFill>
        <p:spPr>
          <a:xfrm>
            <a:off x="1090612" y="2490787"/>
            <a:ext cx="9078624" cy="3452813"/>
          </a:xfrm>
          <a:prstGeom prst="rect">
            <a:avLst/>
          </a:prstGeom>
        </p:spPr>
      </p:pic>
    </p:spTree>
    <p:extLst>
      <p:ext uri="{BB962C8B-B14F-4D97-AF65-F5344CB8AC3E}">
        <p14:creationId xmlns:p14="http://schemas.microsoft.com/office/powerpoint/2010/main" val="279283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a:off x="3364302" y="931652"/>
            <a:ext cx="0" cy="5141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2222152" y="3502323"/>
            <a:ext cx="919575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67155" y="469987"/>
            <a:ext cx="897147" cy="461665"/>
          </a:xfrm>
          <a:prstGeom prst="rect">
            <a:avLst/>
          </a:prstGeom>
          <a:noFill/>
        </p:spPr>
        <p:txBody>
          <a:bodyPr wrap="square" rtlCol="0">
            <a:spAutoFit/>
          </a:bodyPr>
          <a:lstStyle/>
          <a:p>
            <a:r>
              <a:rPr lang="en-US" sz="2400" b="1" dirty="0" smtClean="0">
                <a:solidFill>
                  <a:schemeClr val="accent3">
                    <a:lumMod val="50000"/>
                  </a:schemeClr>
                </a:solidFill>
              </a:rPr>
              <a:t>C</a:t>
            </a:r>
            <a:r>
              <a:rPr lang="en-US" sz="2400" b="1" baseline="-25000" dirty="0" smtClean="0">
                <a:solidFill>
                  <a:schemeClr val="accent3">
                    <a:lumMod val="50000"/>
                  </a:schemeClr>
                </a:solidFill>
              </a:rPr>
              <a:t>m</a:t>
            </a:r>
            <a:endParaRPr lang="en-US" sz="2400" b="1" baseline="-25000" dirty="0">
              <a:solidFill>
                <a:schemeClr val="accent3">
                  <a:lumMod val="50000"/>
                </a:schemeClr>
              </a:solidFill>
            </a:endParaRPr>
          </a:p>
        </p:txBody>
      </p:sp>
      <p:sp>
        <p:nvSpPr>
          <p:cNvPr id="11" name="TextBox 10"/>
          <p:cNvSpPr txBox="1"/>
          <p:nvPr/>
        </p:nvSpPr>
        <p:spPr>
          <a:xfrm>
            <a:off x="11306245" y="3502323"/>
            <a:ext cx="461170" cy="461665"/>
          </a:xfrm>
          <a:prstGeom prst="rect">
            <a:avLst/>
          </a:prstGeom>
          <a:noFill/>
        </p:spPr>
        <p:txBody>
          <a:bodyPr wrap="square" rtlCol="0">
            <a:spAutoFit/>
          </a:bodyPr>
          <a:lstStyle/>
          <a:p>
            <a:r>
              <a:rPr lang="en-US" sz="2400" b="1" dirty="0" smtClean="0">
                <a:solidFill>
                  <a:schemeClr val="accent3">
                    <a:lumMod val="50000"/>
                  </a:schemeClr>
                </a:solidFill>
                <a:latin typeface="Times New Roman" panose="02020603050405020304" pitchFamily="18" charset="0"/>
                <a:cs typeface="Times New Roman" panose="02020603050405020304" pitchFamily="18" charset="0"/>
              </a:rPr>
              <a:t>α</a:t>
            </a:r>
            <a:endParaRPr lang="en-US" sz="2400" b="1" baseline="-25000" dirty="0">
              <a:solidFill>
                <a:schemeClr val="accent3">
                  <a:lumMod val="50000"/>
                </a:schemeClr>
              </a:solidFill>
            </a:endParaRPr>
          </a:p>
        </p:txBody>
      </p:sp>
      <p:pic>
        <p:nvPicPr>
          <p:cNvPr id="12" name="Mini A/C"/>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4600" y="3179495"/>
            <a:ext cx="868414" cy="493255"/>
          </a:xfrm>
          <a:prstGeom prst="rect">
            <a:avLst/>
          </a:prstGeom>
        </p:spPr>
      </p:pic>
      <p:sp>
        <p:nvSpPr>
          <p:cNvPr id="13" name="TextBox 12"/>
          <p:cNvSpPr txBox="1"/>
          <p:nvPr/>
        </p:nvSpPr>
        <p:spPr>
          <a:xfrm>
            <a:off x="6311851" y="1828147"/>
            <a:ext cx="1624163" cy="646331"/>
          </a:xfrm>
          <a:prstGeom prst="rect">
            <a:avLst/>
          </a:prstGeom>
          <a:noFill/>
        </p:spPr>
        <p:txBody>
          <a:bodyPr wrap="none" rtlCol="0">
            <a:spAutoFit/>
          </a:bodyPr>
          <a:lstStyle/>
          <a:p>
            <a:pPr algn="ctr"/>
            <a:r>
              <a:rPr lang="en-US" b="1" dirty="0" smtClean="0"/>
              <a:t>Trim Condition</a:t>
            </a:r>
          </a:p>
          <a:p>
            <a:pPr algn="ctr"/>
            <a:r>
              <a:rPr lang="en-US" b="1" dirty="0" smtClean="0"/>
              <a:t>Cm = 0</a:t>
            </a:r>
            <a:endParaRPr lang="en-US" b="1" dirty="0"/>
          </a:p>
        </p:txBody>
      </p:sp>
      <p:cxnSp>
        <p:nvCxnSpPr>
          <p:cNvPr id="15" name="Curved Connector 14"/>
          <p:cNvCxnSpPr/>
          <p:nvPr/>
        </p:nvCxnSpPr>
        <p:spPr>
          <a:xfrm rot="5400000" flipH="1" flipV="1">
            <a:off x="6517316" y="2908526"/>
            <a:ext cx="789436" cy="184003"/>
          </a:xfrm>
          <a:prstGeom prst="curved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560964" y="1656662"/>
            <a:ext cx="1054383" cy="954107"/>
          </a:xfrm>
          <a:prstGeom prst="rect">
            <a:avLst/>
          </a:prstGeom>
          <a:noFill/>
        </p:spPr>
        <p:txBody>
          <a:bodyPr wrap="square" rtlCol="0">
            <a:spAutoFit/>
          </a:bodyPr>
          <a:lstStyle/>
          <a:p>
            <a:pPr algn="ctr"/>
            <a:r>
              <a:rPr lang="en-US" sz="2800" dirty="0" smtClean="0">
                <a:solidFill>
                  <a:schemeClr val="accent2">
                    <a:lumMod val="75000"/>
                  </a:schemeClr>
                </a:solidFill>
              </a:rPr>
              <a:t>Nose</a:t>
            </a:r>
          </a:p>
          <a:p>
            <a:pPr algn="ctr"/>
            <a:r>
              <a:rPr lang="en-US" sz="2800" dirty="0" smtClean="0">
                <a:solidFill>
                  <a:schemeClr val="accent2">
                    <a:lumMod val="75000"/>
                  </a:schemeClr>
                </a:solidFill>
              </a:rPr>
              <a:t>Up</a:t>
            </a:r>
            <a:endParaRPr lang="en-US" sz="2800" dirty="0">
              <a:solidFill>
                <a:schemeClr val="accent2">
                  <a:lumMod val="75000"/>
                </a:schemeClr>
              </a:solidFill>
            </a:endParaRPr>
          </a:p>
        </p:txBody>
      </p:sp>
      <p:sp>
        <p:nvSpPr>
          <p:cNvPr id="17" name="TextBox 16"/>
          <p:cNvSpPr txBox="1"/>
          <p:nvPr/>
        </p:nvSpPr>
        <p:spPr>
          <a:xfrm>
            <a:off x="1604889" y="4259608"/>
            <a:ext cx="1039260" cy="954107"/>
          </a:xfrm>
          <a:prstGeom prst="rect">
            <a:avLst/>
          </a:prstGeom>
          <a:noFill/>
        </p:spPr>
        <p:txBody>
          <a:bodyPr wrap="none" rtlCol="0">
            <a:spAutoFit/>
          </a:bodyPr>
          <a:lstStyle/>
          <a:p>
            <a:pPr algn="ctr"/>
            <a:r>
              <a:rPr lang="en-US" sz="2800" dirty="0" smtClean="0">
                <a:solidFill>
                  <a:schemeClr val="accent2">
                    <a:lumMod val="75000"/>
                  </a:schemeClr>
                </a:solidFill>
              </a:rPr>
              <a:t>Nose</a:t>
            </a:r>
          </a:p>
          <a:p>
            <a:pPr algn="ctr"/>
            <a:r>
              <a:rPr lang="en-US" sz="2800" dirty="0" smtClean="0">
                <a:solidFill>
                  <a:schemeClr val="accent2">
                    <a:lumMod val="75000"/>
                  </a:schemeClr>
                </a:solidFill>
              </a:rPr>
              <a:t>Down</a:t>
            </a:r>
            <a:endParaRPr lang="en-US" sz="2800" dirty="0">
              <a:solidFill>
                <a:schemeClr val="accent2">
                  <a:lumMod val="75000"/>
                </a:schemeClr>
              </a:solidFill>
            </a:endParaRPr>
          </a:p>
        </p:txBody>
      </p:sp>
      <p:sp>
        <p:nvSpPr>
          <p:cNvPr id="18" name="Oval 17"/>
          <p:cNvSpPr/>
          <p:nvPr/>
        </p:nvSpPr>
        <p:spPr>
          <a:xfrm>
            <a:off x="6697583" y="3430131"/>
            <a:ext cx="122448" cy="12244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072483" y="4619137"/>
            <a:ext cx="122448" cy="12244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506453" y="2285832"/>
            <a:ext cx="122448" cy="122448"/>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2225327" y="1193800"/>
            <a:ext cx="7342536" cy="36827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602143" y="1193800"/>
            <a:ext cx="584200" cy="369332"/>
          </a:xfrm>
          <a:prstGeom prst="rect">
            <a:avLst/>
          </a:prstGeom>
          <a:noFill/>
        </p:spPr>
        <p:txBody>
          <a:bodyPr wrap="square" rtlCol="0">
            <a:spAutoFit/>
          </a:bodyPr>
          <a:lstStyle/>
          <a:p>
            <a:r>
              <a:rPr lang="en-US" dirty="0" smtClean="0">
                <a:solidFill>
                  <a:srgbClr val="0070C0"/>
                </a:solidFill>
              </a:rPr>
              <a:t>C</a:t>
            </a:r>
            <a:r>
              <a:rPr lang="en-US" baseline="-25000" dirty="0" smtClean="0">
                <a:solidFill>
                  <a:srgbClr val="0070C0"/>
                </a:solidFill>
              </a:rPr>
              <a:t>mo</a:t>
            </a:r>
            <a:endParaRPr lang="en-US" baseline="-25000" dirty="0">
              <a:solidFill>
                <a:srgbClr val="0070C0"/>
              </a:solidFill>
            </a:endParaRPr>
          </a:p>
        </p:txBody>
      </p:sp>
      <p:cxnSp>
        <p:nvCxnSpPr>
          <p:cNvPr id="30" name="Curved Connector 29"/>
          <p:cNvCxnSpPr>
            <a:endCxn id="28" idx="2"/>
          </p:cNvCxnSpPr>
          <p:nvPr/>
        </p:nvCxnSpPr>
        <p:spPr>
          <a:xfrm flipV="1">
            <a:off x="3364302" y="1563132"/>
            <a:ext cx="529941" cy="221218"/>
          </a:xfrm>
          <a:prstGeom prst="curvedConnector2">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184937" y="343645"/>
            <a:ext cx="3518207" cy="400110"/>
          </a:xfrm>
          <a:prstGeom prst="rect">
            <a:avLst/>
          </a:prstGeom>
          <a:noFill/>
        </p:spPr>
        <p:txBody>
          <a:bodyPr wrap="none" rtlCol="0">
            <a:spAutoFit/>
          </a:bodyPr>
          <a:lstStyle/>
          <a:p>
            <a:r>
              <a:rPr lang="en-US" sz="2000" dirty="0" smtClean="0"/>
              <a:t>For </a:t>
            </a:r>
            <a:r>
              <a:rPr lang="en-US" sz="2000" dirty="0" smtClean="0">
                <a:solidFill>
                  <a:srgbClr val="002060"/>
                </a:solidFill>
              </a:rPr>
              <a:t>Static Longitudinal Stability : </a:t>
            </a:r>
            <a:endParaRPr lang="en-US" sz="2000" dirty="0">
              <a:solidFill>
                <a:srgbClr val="002060"/>
              </a:solidFill>
            </a:endParaRPr>
          </a:p>
        </p:txBody>
      </p:sp>
      <mc:AlternateContent xmlns:mc="http://schemas.openxmlformats.org/markup-compatibility/2006" xmlns:a14="http://schemas.microsoft.com/office/drawing/2010/main">
        <mc:Choice Requires="a14">
          <p:sp>
            <p:nvSpPr>
              <p:cNvPr id="33" name="TextBox 32"/>
              <p:cNvSpPr txBox="1"/>
              <p:nvPr/>
            </p:nvSpPr>
            <p:spPr>
              <a:xfrm>
                <a:off x="7703144" y="361006"/>
                <a:ext cx="609849" cy="805990"/>
              </a:xfrm>
              <a:prstGeom prst="rect">
                <a:avLst/>
              </a:prstGeom>
              <a:noFill/>
            </p:spPr>
            <p:txBody>
              <a:bodyPr wrap="square" lIns="0" tIns="0" rIns="0" bIns="0" rtlCol="0">
                <a:spAutoFit/>
              </a:bodyPr>
              <a:lstStyle/>
              <a:p>
                <a:pPr marL="342900" indent="-342900">
                  <a:buFont typeface="Courier New" panose="02070309020205020404" pitchFamily="49" charset="0"/>
                  <a:buChar char="o"/>
                </a:pPr>
                <a14:m>
                  <m:oMath xmlns:m="http://schemas.openxmlformats.org/officeDocument/2006/math">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𝐶</m:t>
                        </m:r>
                      </m:e>
                      <m:sub>
                        <m:sSub>
                          <m:sSubPr>
                            <m:ctrlPr>
                              <a:rPr lang="en-US" sz="240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𝑚</m:t>
                            </m:r>
                          </m:e>
                          <m:sub>
                            <m:r>
                              <m:rPr>
                                <m:sty m:val="p"/>
                              </m:rPr>
                              <a:rPr lang="el-GR" sz="2400" i="1" smtClean="0">
                                <a:solidFill>
                                  <a:srgbClr val="C00000"/>
                                </a:solidFill>
                                <a:latin typeface="Cambria Math" panose="02040503050406030204" pitchFamily="18" charset="0"/>
                              </a:rPr>
                              <m:t>α</m:t>
                            </m:r>
                          </m:sub>
                        </m:sSub>
                      </m:sub>
                    </m:sSub>
                    <m:r>
                      <a:rPr lang="en-US" sz="2400" b="0" i="1" smtClean="0">
                        <a:latin typeface="Cambria Math" panose="02040503050406030204" pitchFamily="18" charset="0"/>
                      </a:rPr>
                      <m:t> </m:t>
                    </m:r>
                    <m:r>
                      <a:rPr lang="en-US" sz="2400" b="0" i="1" smtClean="0">
                        <a:latin typeface="Cambria Math" panose="02040503050406030204" pitchFamily="18" charset="0"/>
                      </a:rPr>
                      <m:t>𝑀𝑈𝑆𝑇</m:t>
                    </m:r>
                    <m:r>
                      <a:rPr lang="en-US" sz="2400" b="0" i="1" smtClean="0">
                        <a:latin typeface="Cambria Math" panose="02040503050406030204" pitchFamily="18" charset="0"/>
                      </a:rPr>
                      <m:t> </m:t>
                    </m:r>
                    <m:r>
                      <a:rPr lang="en-US" sz="2400" b="0" i="1" smtClean="0">
                        <a:latin typeface="Cambria Math" panose="02040503050406030204" pitchFamily="18" charset="0"/>
                      </a:rPr>
                      <m:t>𝑏𝑒</m:t>
                    </m:r>
                    <m:r>
                      <a:rPr lang="en-US" sz="2400" b="0" i="1" smtClean="0">
                        <a:latin typeface="Cambria Math" panose="02040503050406030204" pitchFamily="18" charset="0"/>
                      </a:rPr>
                      <m:t> </m:t>
                    </m:r>
                    <m:r>
                      <a:rPr lang="en-US" sz="2400" b="0" i="1" smtClean="0">
                        <a:solidFill>
                          <a:srgbClr val="00B050"/>
                        </a:solidFill>
                        <a:latin typeface="Cambria Math" panose="02040503050406030204" pitchFamily="18" charset="0"/>
                      </a:rPr>
                      <m:t>𝑁𝐸𝐺𝐴𝑇𝐼𝑉𝐸</m:t>
                    </m:r>
                    <m:r>
                      <a:rPr lang="en-US" sz="2400" b="0" i="1" smtClean="0">
                        <a:latin typeface="Cambria Math" panose="02040503050406030204" pitchFamily="18" charset="0"/>
                      </a:rPr>
                      <m:t>.</m:t>
                    </m:r>
                  </m:oMath>
                </a14:m>
                <a:endParaRPr lang="en-US" b="0" i="1" dirty="0" smtClean="0">
                  <a:latin typeface="Cambria Math" panose="02040503050406030204" pitchFamily="18" charset="0"/>
                </a:endParaRPr>
              </a:p>
              <a:p>
                <a:pPr marL="342900" indent="-342900">
                  <a:buFont typeface="Courier New" panose="02070309020205020404" pitchFamily="49" charset="0"/>
                  <a:buChar char="o"/>
                </a:pPr>
                <a14:m>
                  <m:oMath xmlns:m="http://schemas.openxmlformats.org/officeDocument/2006/math">
                    <m:r>
                      <a:rPr lang="en-US" sz="2400" b="0" i="1" smtClean="0">
                        <a:latin typeface="Cambria Math" panose="02040503050406030204" pitchFamily="18" charset="0"/>
                      </a:rPr>
                      <m:t> </m:t>
                    </m:r>
                    <m:sSub>
                      <m:sSubPr>
                        <m:ctrlPr>
                          <a:rPr lang="en-US" sz="2400" i="1" smtClean="0">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𝐶</m:t>
                        </m:r>
                      </m:e>
                      <m:sub>
                        <m:sSub>
                          <m:sSubPr>
                            <m:ctrlPr>
                              <a:rPr lang="en-US" sz="2400" i="1">
                                <a:solidFill>
                                  <a:srgbClr val="0070C0"/>
                                </a:solidFill>
                                <a:latin typeface="Cambria Math" panose="02040503050406030204" pitchFamily="18" charset="0"/>
                              </a:rPr>
                            </m:ctrlPr>
                          </m:sSubPr>
                          <m:e>
                            <m:r>
                              <a:rPr lang="en-US" sz="2400" i="1">
                                <a:solidFill>
                                  <a:srgbClr val="0070C0"/>
                                </a:solidFill>
                                <a:latin typeface="Cambria Math" panose="02040503050406030204" pitchFamily="18" charset="0"/>
                              </a:rPr>
                              <m:t>𝑚</m:t>
                            </m:r>
                          </m:e>
                          <m:sub>
                            <m:r>
                              <a:rPr lang="en-US" sz="2400" b="0" i="1" smtClean="0">
                                <a:solidFill>
                                  <a:srgbClr val="0070C0"/>
                                </a:solidFill>
                                <a:latin typeface="Cambria Math" panose="02040503050406030204" pitchFamily="18" charset="0"/>
                              </a:rPr>
                              <m:t>𝑜</m:t>
                            </m:r>
                          </m:sub>
                        </m:sSub>
                      </m:sub>
                    </m:sSub>
                    <m:r>
                      <a:rPr lang="en-US" sz="2400" b="0" i="1" smtClean="0">
                        <a:latin typeface="Cambria Math" panose="02040503050406030204" pitchFamily="18" charset="0"/>
                      </a:rPr>
                      <m:t> </m:t>
                    </m:r>
                    <m:r>
                      <a:rPr lang="en-US" sz="2400" b="0" i="1" smtClean="0">
                        <a:latin typeface="Cambria Math" panose="02040503050406030204" pitchFamily="18" charset="0"/>
                      </a:rPr>
                      <m:t>𝑀𝑈𝑆𝑇</m:t>
                    </m:r>
                    <m:r>
                      <a:rPr lang="en-US" sz="2400" b="0" i="1" smtClean="0">
                        <a:latin typeface="Cambria Math" panose="02040503050406030204" pitchFamily="18" charset="0"/>
                      </a:rPr>
                      <m:t> </m:t>
                    </m:r>
                    <m:r>
                      <a:rPr lang="en-US" sz="2400" b="0" i="1" smtClean="0">
                        <a:latin typeface="Cambria Math" panose="02040503050406030204" pitchFamily="18" charset="0"/>
                      </a:rPr>
                      <m:t>𝑏𝑒</m:t>
                    </m:r>
                    <m:r>
                      <a:rPr lang="en-US" sz="2400" b="0" i="1" smtClean="0">
                        <a:latin typeface="Cambria Math" panose="02040503050406030204" pitchFamily="18" charset="0"/>
                      </a:rPr>
                      <m:t> </m:t>
                    </m:r>
                    <m:r>
                      <a:rPr lang="en-US" sz="2400" b="0" i="1" smtClean="0">
                        <a:solidFill>
                          <a:srgbClr val="00B050"/>
                        </a:solidFill>
                        <a:latin typeface="Cambria Math" panose="02040503050406030204" pitchFamily="18" charset="0"/>
                      </a:rPr>
                      <m:t>𝑃𝑜𝑠𝑖𝑡𝑖𝑣𝑒</m:t>
                    </m:r>
                    <m:r>
                      <a:rPr lang="en-US" sz="2400" b="0" i="1" smtClean="0">
                        <a:latin typeface="Cambria Math" panose="02040503050406030204" pitchFamily="18" charset="0"/>
                      </a:rPr>
                      <m:t>.</m:t>
                    </m:r>
                  </m:oMath>
                </a14:m>
                <a:endParaRPr lang="en-US" dirty="0"/>
              </a:p>
            </p:txBody>
          </p:sp>
        </mc:Choice>
        <mc:Fallback xmlns="">
          <p:sp>
            <p:nvSpPr>
              <p:cNvPr id="33" name="TextBox 32"/>
              <p:cNvSpPr txBox="1">
                <a:spLocks noRot="1" noChangeAspect="1" noMove="1" noResize="1" noEditPoints="1" noAdjustHandles="1" noChangeArrowheads="1" noChangeShapeType="1" noTextEdit="1"/>
              </p:cNvSpPr>
              <p:nvPr/>
            </p:nvSpPr>
            <p:spPr>
              <a:xfrm>
                <a:off x="7703144" y="361006"/>
                <a:ext cx="609849" cy="805990"/>
              </a:xfrm>
              <a:prstGeom prst="rect">
                <a:avLst/>
              </a:prstGeom>
              <a:blipFill rotWithShape="0">
                <a:blip r:embed="rId3"/>
                <a:stretch>
                  <a:fillRect l="-29000" t="-6818" r="-522000" b="-18939"/>
                </a:stretch>
              </a:blipFill>
            </p:spPr>
            <p:txBody>
              <a:bodyPr/>
              <a:lstStyle/>
              <a:p>
                <a:r>
                  <a:rPr lang="en-US">
                    <a:noFill/>
                  </a:rPr>
                  <a:t> </a:t>
                </a:r>
              </a:p>
            </p:txBody>
          </p:sp>
        </mc:Fallback>
      </mc:AlternateContent>
      <p:sp>
        <p:nvSpPr>
          <p:cNvPr id="35" name="Snip Diagonal Corner Rectangle 34"/>
          <p:cNvSpPr/>
          <p:nvPr/>
        </p:nvSpPr>
        <p:spPr>
          <a:xfrm>
            <a:off x="4051236" y="42123"/>
            <a:ext cx="7530176" cy="1211677"/>
          </a:xfrm>
          <a:prstGeom prst="snip2Diag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flipH="1" flipV="1">
            <a:off x="3062971" y="2553733"/>
            <a:ext cx="6646319" cy="17058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flipV="1">
            <a:off x="4942057" y="1547509"/>
            <a:ext cx="4164243" cy="448070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709290" y="4691873"/>
            <a:ext cx="1323119" cy="369332"/>
          </a:xfrm>
          <a:prstGeom prst="rect">
            <a:avLst/>
          </a:prstGeom>
          <a:noFill/>
        </p:spPr>
        <p:txBody>
          <a:bodyPr wrap="none" rtlCol="0">
            <a:spAutoFit/>
          </a:bodyPr>
          <a:lstStyle/>
          <a:p>
            <a:r>
              <a:rPr lang="en-US" b="1" dirty="0" smtClean="0"/>
              <a:t>Stable A/C</a:t>
            </a:r>
            <a:endParaRPr lang="en-US" b="1" dirty="0"/>
          </a:p>
        </p:txBody>
      </p:sp>
      <p:sp>
        <p:nvSpPr>
          <p:cNvPr id="51" name="TextBox 50"/>
          <p:cNvSpPr txBox="1"/>
          <p:nvPr/>
        </p:nvSpPr>
        <p:spPr>
          <a:xfrm>
            <a:off x="9822498" y="3966067"/>
            <a:ext cx="1229183" cy="369332"/>
          </a:xfrm>
          <a:prstGeom prst="rect">
            <a:avLst/>
          </a:prstGeom>
          <a:noFill/>
        </p:spPr>
        <p:txBody>
          <a:bodyPr wrap="none" rtlCol="0">
            <a:spAutoFit/>
          </a:bodyPr>
          <a:lstStyle/>
          <a:p>
            <a:r>
              <a:rPr lang="en-US" b="1" dirty="0" smtClean="0">
                <a:solidFill>
                  <a:srgbClr val="C00000"/>
                </a:solidFill>
              </a:rPr>
              <a:t>Less Stable</a:t>
            </a:r>
            <a:endParaRPr lang="en-US" b="1" dirty="0">
              <a:solidFill>
                <a:srgbClr val="C00000"/>
              </a:solidFill>
            </a:endParaRPr>
          </a:p>
        </p:txBody>
      </p:sp>
      <p:sp>
        <p:nvSpPr>
          <p:cNvPr id="52" name="TextBox 51"/>
          <p:cNvSpPr txBox="1"/>
          <p:nvPr/>
        </p:nvSpPr>
        <p:spPr>
          <a:xfrm>
            <a:off x="9197390" y="5703663"/>
            <a:ext cx="1766830" cy="369332"/>
          </a:xfrm>
          <a:prstGeom prst="rect">
            <a:avLst/>
          </a:prstGeom>
          <a:noFill/>
        </p:spPr>
        <p:txBody>
          <a:bodyPr wrap="none" rtlCol="0">
            <a:spAutoFit/>
          </a:bodyPr>
          <a:lstStyle/>
          <a:p>
            <a:r>
              <a:rPr lang="en-US" b="1" dirty="0" smtClean="0">
                <a:solidFill>
                  <a:srgbClr val="0070C0"/>
                </a:solidFill>
              </a:rPr>
              <a:t>More</a:t>
            </a:r>
            <a:r>
              <a:rPr lang="en-US" b="1" dirty="0" smtClean="0"/>
              <a:t> </a:t>
            </a:r>
            <a:r>
              <a:rPr lang="en-US" b="1" dirty="0">
                <a:solidFill>
                  <a:srgbClr val="0070C0"/>
                </a:solidFill>
              </a:rPr>
              <a:t>Stable A/C</a:t>
            </a:r>
            <a:endParaRPr lang="en-US" b="1" dirty="0">
              <a:solidFill>
                <a:srgbClr val="0070C0"/>
              </a:solidFill>
            </a:endParaRPr>
          </a:p>
        </p:txBody>
      </p:sp>
      <p:cxnSp>
        <p:nvCxnSpPr>
          <p:cNvPr id="54" name="Straight Connector 53"/>
          <p:cNvCxnSpPr/>
          <p:nvPr/>
        </p:nvCxnSpPr>
        <p:spPr>
          <a:xfrm flipV="1">
            <a:off x="4628896" y="1703578"/>
            <a:ext cx="4016298" cy="388442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850997" y="1504435"/>
            <a:ext cx="1468031" cy="369332"/>
          </a:xfrm>
          <a:prstGeom prst="rect">
            <a:avLst/>
          </a:prstGeom>
          <a:noFill/>
        </p:spPr>
        <p:txBody>
          <a:bodyPr wrap="none" rtlCol="0">
            <a:spAutoFit/>
          </a:bodyPr>
          <a:lstStyle/>
          <a:p>
            <a:r>
              <a:rPr lang="en-US" b="1" dirty="0" err="1" smtClean="0">
                <a:solidFill>
                  <a:srgbClr val="00B050"/>
                </a:solidFill>
              </a:rPr>
              <a:t>UnStable</a:t>
            </a:r>
            <a:r>
              <a:rPr lang="en-US" b="1" dirty="0" smtClean="0">
                <a:solidFill>
                  <a:srgbClr val="00B050"/>
                </a:solidFill>
              </a:rPr>
              <a:t> A/C</a:t>
            </a:r>
            <a:endParaRPr lang="en-US" b="1" dirty="0">
              <a:solidFill>
                <a:srgbClr val="00B050"/>
              </a:solidFill>
            </a:endParaRPr>
          </a:p>
        </p:txBody>
      </p:sp>
      <p:sp>
        <p:nvSpPr>
          <p:cNvPr id="2" name="Rectangle 1"/>
          <p:cNvSpPr/>
          <p:nvPr/>
        </p:nvSpPr>
        <p:spPr>
          <a:xfrm>
            <a:off x="251130" y="109717"/>
            <a:ext cx="3750707" cy="584775"/>
          </a:xfrm>
          <a:prstGeom prst="rect">
            <a:avLst/>
          </a:prstGeom>
        </p:spPr>
        <p:txBody>
          <a:bodyPr wrap="none">
            <a:spAutoFit/>
          </a:bodyPr>
          <a:lstStyle/>
          <a:p>
            <a:r>
              <a:rPr lang="en-GB" sz="3200" b="1" dirty="0"/>
              <a:t>Longitudinal stability</a:t>
            </a:r>
          </a:p>
        </p:txBody>
      </p:sp>
    </p:spTree>
    <p:extLst>
      <p:ext uri="{BB962C8B-B14F-4D97-AF65-F5344CB8AC3E}">
        <p14:creationId xmlns:p14="http://schemas.microsoft.com/office/powerpoint/2010/main" val="160270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2" presetClass="entr" presetSubtype="1"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0-#ppt_h/2"/>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1+#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3"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2000" fill="hold"/>
                                        <p:tgtEl>
                                          <p:spTgt spid="12"/>
                                        </p:tgtEl>
                                        <p:attrNameLst>
                                          <p:attrName>ppt_x</p:attrName>
                                        </p:attrNameLst>
                                      </p:cBhvr>
                                      <p:tavLst>
                                        <p:tav tm="0">
                                          <p:val>
                                            <p:strVal val="1+#ppt_w/2"/>
                                          </p:val>
                                        </p:tav>
                                        <p:tav tm="100000">
                                          <p:val>
                                            <p:strVal val="#ppt_x"/>
                                          </p:val>
                                        </p:tav>
                                      </p:tavLst>
                                    </p:anim>
                                    <p:anim calcmode="lin" valueType="num">
                                      <p:cBhvr additive="base">
                                        <p:cTn id="29" dur="2000" fill="hold"/>
                                        <p:tgtEl>
                                          <p:spTgt spid="12"/>
                                        </p:tgtEl>
                                        <p:attrNameLst>
                                          <p:attrName>ppt_y</p:attrName>
                                        </p:attrNameLst>
                                      </p:cBhvr>
                                      <p:tavLst>
                                        <p:tav tm="0">
                                          <p:val>
                                            <p:strVal val="0-#ppt_h/2"/>
                                          </p:val>
                                        </p:tav>
                                        <p:tav tm="100000">
                                          <p:val>
                                            <p:strVal val="#ppt_y"/>
                                          </p:val>
                                        </p:tav>
                                      </p:tavLst>
                                    </p:anim>
                                  </p:childTnLst>
                                </p:cTn>
                              </p:par>
                            </p:childTnLst>
                          </p:cTn>
                        </p:par>
                        <p:par>
                          <p:cTn id="30" fill="hold">
                            <p:stCondLst>
                              <p:cond delay="2000"/>
                            </p:stCondLst>
                            <p:childTnLst>
                              <p:par>
                                <p:cTn id="31" presetID="14" presetClass="entr" presetSubtype="10"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randombar(horizontal)">
                                      <p:cBhvr>
                                        <p:cTn id="33" dur="500"/>
                                        <p:tgtEl>
                                          <p:spTgt spid="13"/>
                                        </p:tgtEl>
                                      </p:cBhvr>
                                    </p:animEffect>
                                  </p:childTnLst>
                                </p:cTn>
                              </p:par>
                            </p:childTnLst>
                          </p:cTn>
                        </p:par>
                        <p:par>
                          <p:cTn id="34" fill="hold">
                            <p:stCondLst>
                              <p:cond delay="2500"/>
                            </p:stCondLst>
                            <p:childTnLst>
                              <p:par>
                                <p:cTn id="35" presetID="14" presetClass="entr" presetSubtype="10"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randombar(horizontal)">
                                      <p:cBhvr>
                                        <p:cTn id="37" dur="500"/>
                                        <p:tgtEl>
                                          <p:spTgt spid="15"/>
                                        </p:tgtEl>
                                      </p:cBhvr>
                                    </p:animEffect>
                                  </p:childTnLst>
                                </p:cTn>
                              </p:par>
                            </p:childTnLst>
                          </p:cTn>
                        </p:par>
                        <p:par>
                          <p:cTn id="38" fill="hold">
                            <p:stCondLst>
                              <p:cond delay="3000"/>
                            </p:stCondLst>
                            <p:childTnLst>
                              <p:par>
                                <p:cTn id="39" presetID="14" presetClass="entr" presetSubtype="10" fill="hold" grpId="0"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randombar(horizontal)">
                                      <p:cBhvr>
                                        <p:cTn id="41" dur="500"/>
                                        <p:tgtEl>
                                          <p:spTgt spid="16"/>
                                        </p:tgtEl>
                                      </p:cBhvr>
                                    </p:animEffect>
                                  </p:childTnLst>
                                </p:cTn>
                              </p:par>
                            </p:childTnLst>
                          </p:cTn>
                        </p:par>
                        <p:par>
                          <p:cTn id="42" fill="hold">
                            <p:stCondLst>
                              <p:cond delay="3500"/>
                            </p:stCondLst>
                            <p:childTnLst>
                              <p:par>
                                <p:cTn id="43" presetID="14" presetClass="entr" presetSubtype="1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randombar(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xit" presetSubtype="10" fill="hold" grpId="1" nodeType="clickEffect">
                                  <p:stCondLst>
                                    <p:cond delay="0"/>
                                  </p:stCondLst>
                                  <p:childTnLst>
                                    <p:animEffect transition="out" filter="randombar(horizontal)">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14" presetClass="exit" presetSubtype="10" fill="hold" nodeType="withEffect">
                                  <p:stCondLst>
                                    <p:cond delay="0"/>
                                  </p:stCondLst>
                                  <p:childTnLst>
                                    <p:animEffect transition="out" filter="randombar(horizontal)">
                                      <p:cBhvr>
                                        <p:cTn id="52" dur="500"/>
                                        <p:tgtEl>
                                          <p:spTgt spid="15"/>
                                        </p:tgtEl>
                                      </p:cBhvr>
                                    </p:animEffect>
                                    <p:set>
                                      <p:cBhvr>
                                        <p:cTn id="53" dur="1" fill="hold">
                                          <p:stCondLst>
                                            <p:cond delay="499"/>
                                          </p:stCondLst>
                                        </p:cTn>
                                        <p:tgtEl>
                                          <p:spTgt spid="15"/>
                                        </p:tgtEl>
                                        <p:attrNameLst>
                                          <p:attrName>style.visibility</p:attrName>
                                        </p:attrNameLst>
                                      </p:cBhvr>
                                      <p:to>
                                        <p:strVal val="hidden"/>
                                      </p:to>
                                    </p:set>
                                  </p:childTnLst>
                                </p:cTn>
                              </p:par>
                            </p:childTnLst>
                          </p:cTn>
                        </p:par>
                        <p:par>
                          <p:cTn id="54" fill="hold">
                            <p:stCondLst>
                              <p:cond delay="500"/>
                            </p:stCondLst>
                            <p:childTnLst>
                              <p:par>
                                <p:cTn id="55" presetID="63" presetClass="path" presetSubtype="0" accel="50000" decel="50000" fill="hold" nodeType="afterEffect">
                                  <p:stCondLst>
                                    <p:cond delay="0"/>
                                  </p:stCondLst>
                                  <p:childTnLst>
                                    <p:animMotion origin="layout" path="M 3.125E-6 2.96296E-6 L 0.19388 2.96296E-6 " pathEditMode="fixed" rAng="0" ptsTypes="AA">
                                      <p:cBhvr>
                                        <p:cTn id="56" dur="2000" fill="hold"/>
                                        <p:tgtEl>
                                          <p:spTgt spid="12"/>
                                        </p:tgtEl>
                                        <p:attrNameLst>
                                          <p:attrName>ppt_x</p:attrName>
                                          <p:attrName>ppt_y</p:attrName>
                                        </p:attrNameLst>
                                      </p:cBhvr>
                                      <p:rCtr x="9687" y="0"/>
                                    </p:animMotion>
                                  </p:childTnLst>
                                </p:cTn>
                              </p:par>
                              <p:par>
                                <p:cTn id="57" presetID="53" presetClass="entr" presetSubtype="16"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Effect transition="in" filter="fade">
                                      <p:cBhvr>
                                        <p:cTn id="61" dur="500"/>
                                        <p:tgtEl>
                                          <p:spTgt spid="18"/>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nodeType="clickEffect">
                                  <p:stCondLst>
                                    <p:cond delay="0"/>
                                  </p:stCondLst>
                                  <p:childTnLst>
                                    <p:animMotion origin="layout" path="M 0.19388 2.96296E-6 L 0.19414 0.1875 " pathEditMode="relative" rAng="0" ptsTypes="AA">
                                      <p:cBhvr>
                                        <p:cTn id="65" dur="2000" fill="hold"/>
                                        <p:tgtEl>
                                          <p:spTgt spid="12"/>
                                        </p:tgtEl>
                                        <p:attrNameLst>
                                          <p:attrName>ppt_x</p:attrName>
                                          <p:attrName>ppt_y</p:attrName>
                                        </p:attrNameLst>
                                      </p:cBhvr>
                                      <p:rCtr x="13" y="9375"/>
                                    </p:animMotion>
                                  </p:childTnLst>
                                </p:cTn>
                              </p:par>
                            </p:childTnLst>
                          </p:cTn>
                        </p:par>
                        <p:par>
                          <p:cTn id="66" fill="hold">
                            <p:stCondLst>
                              <p:cond delay="2000"/>
                            </p:stCondLst>
                            <p:childTnLst>
                              <p:par>
                                <p:cTn id="67" presetID="42" presetClass="path" presetSubtype="0" accel="50000" decel="50000" fill="hold" nodeType="afterEffect">
                                  <p:stCondLst>
                                    <p:cond delay="0"/>
                                  </p:stCondLst>
                                  <p:childTnLst>
                                    <p:animMotion origin="layout" path="M 0.19414 0.1875 L 2.91667E-6 -1.48148E-6 " pathEditMode="relative" rAng="0" ptsTypes="AA">
                                      <p:cBhvr>
                                        <p:cTn id="68" dur="2000" fill="hold"/>
                                        <p:tgtEl>
                                          <p:spTgt spid="12"/>
                                        </p:tgtEl>
                                        <p:attrNameLst>
                                          <p:attrName>ppt_x</p:attrName>
                                          <p:attrName>ppt_y</p:attrName>
                                        </p:attrNameLst>
                                      </p:cBhvr>
                                      <p:rCtr x="-9701" y="-9352"/>
                                    </p:animMotion>
                                  </p:childTnLst>
                                </p:cTn>
                              </p:par>
                              <p:par>
                                <p:cTn id="69" presetID="53" presetClass="entr" presetSubtype="16"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 calcmode="lin" valueType="num">
                                      <p:cBhvr>
                                        <p:cTn id="71" dur="500" fill="hold"/>
                                        <p:tgtEl>
                                          <p:spTgt spid="19"/>
                                        </p:tgtEl>
                                        <p:attrNameLst>
                                          <p:attrName>ppt_w</p:attrName>
                                        </p:attrNameLst>
                                      </p:cBhvr>
                                      <p:tavLst>
                                        <p:tav tm="0">
                                          <p:val>
                                            <p:fltVal val="0"/>
                                          </p:val>
                                        </p:tav>
                                        <p:tav tm="100000">
                                          <p:val>
                                            <p:strVal val="#ppt_w"/>
                                          </p:val>
                                        </p:tav>
                                      </p:tavLst>
                                    </p:anim>
                                    <p:anim calcmode="lin" valueType="num">
                                      <p:cBhvr>
                                        <p:cTn id="72" dur="500" fill="hold"/>
                                        <p:tgtEl>
                                          <p:spTgt spid="19"/>
                                        </p:tgtEl>
                                        <p:attrNameLst>
                                          <p:attrName>ppt_h</p:attrName>
                                        </p:attrNameLst>
                                      </p:cBhvr>
                                      <p:tavLst>
                                        <p:tav tm="0">
                                          <p:val>
                                            <p:fltVal val="0"/>
                                          </p:val>
                                        </p:tav>
                                        <p:tav tm="100000">
                                          <p:val>
                                            <p:strVal val="#ppt_h"/>
                                          </p:val>
                                        </p:tav>
                                      </p:tavLst>
                                    </p:anim>
                                    <p:animEffect transition="in" filter="fade">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35" presetClass="path" presetSubtype="0" accel="50000" decel="50000" fill="hold" nodeType="clickEffect">
                                  <p:stCondLst>
                                    <p:cond delay="0"/>
                                  </p:stCondLst>
                                  <p:childTnLst>
                                    <p:animMotion origin="layout" path="M 3.125E-6 2.96296E-6 L -0.1806 0.00069 " pathEditMode="relative" rAng="0" ptsTypes="AA">
                                      <p:cBhvr>
                                        <p:cTn id="77" dur="2000" fill="hold"/>
                                        <p:tgtEl>
                                          <p:spTgt spid="12"/>
                                        </p:tgtEl>
                                        <p:attrNameLst>
                                          <p:attrName>ppt_x</p:attrName>
                                          <p:attrName>ppt_y</p:attrName>
                                        </p:attrNameLst>
                                      </p:cBhvr>
                                      <p:rCtr x="-9036" y="23"/>
                                    </p:animMotion>
                                  </p:childTnLst>
                                </p:cTn>
                              </p:par>
                            </p:childTnLst>
                          </p:cTn>
                        </p:par>
                      </p:childTnLst>
                    </p:cTn>
                  </p:par>
                  <p:par>
                    <p:cTn id="78" fill="hold">
                      <p:stCondLst>
                        <p:cond delay="indefinite"/>
                      </p:stCondLst>
                      <p:childTnLst>
                        <p:par>
                          <p:cTn id="79" fill="hold">
                            <p:stCondLst>
                              <p:cond delay="0"/>
                            </p:stCondLst>
                            <p:childTnLst>
                              <p:par>
                                <p:cTn id="80" presetID="64" presetClass="path" presetSubtype="0" accel="50000" decel="50000" fill="hold" nodeType="clickEffect">
                                  <p:stCondLst>
                                    <p:cond delay="0"/>
                                  </p:stCondLst>
                                  <p:childTnLst>
                                    <p:animMotion origin="layout" path="M -0.1806 0.00069 L -0.17995 -0.16181 " pathEditMode="relative" rAng="0" ptsTypes="AA">
                                      <p:cBhvr>
                                        <p:cTn id="81" dur="2000" fill="hold"/>
                                        <p:tgtEl>
                                          <p:spTgt spid="12"/>
                                        </p:tgtEl>
                                        <p:attrNameLst>
                                          <p:attrName>ppt_x</p:attrName>
                                          <p:attrName>ppt_y</p:attrName>
                                        </p:attrNameLst>
                                      </p:cBhvr>
                                      <p:rCtr x="26" y="-8125"/>
                                    </p:animMotion>
                                  </p:childTnLst>
                                </p:cTn>
                              </p:par>
                            </p:childTnLst>
                          </p:cTn>
                        </p:par>
                        <p:par>
                          <p:cTn id="82" fill="hold">
                            <p:stCondLst>
                              <p:cond delay="2000"/>
                            </p:stCondLst>
                            <p:childTnLst>
                              <p:par>
                                <p:cTn id="83" presetID="64" presetClass="path" presetSubtype="0" accel="50000" decel="50000" fill="hold" nodeType="afterEffect">
                                  <p:stCondLst>
                                    <p:cond delay="0"/>
                                  </p:stCondLst>
                                  <p:childTnLst>
                                    <p:animMotion origin="layout" path="M -0.17995 -0.16181 L 2.91667E-6 -1.48148E-6 " pathEditMode="relative" rAng="0" ptsTypes="AA">
                                      <p:cBhvr>
                                        <p:cTn id="84" dur="2000" fill="hold"/>
                                        <p:tgtEl>
                                          <p:spTgt spid="12"/>
                                        </p:tgtEl>
                                        <p:attrNameLst>
                                          <p:attrName>ppt_x</p:attrName>
                                          <p:attrName>ppt_y</p:attrName>
                                        </p:attrNameLst>
                                      </p:cBhvr>
                                      <p:rCtr x="8997" y="8125"/>
                                    </p:animMotion>
                                  </p:childTnLst>
                                </p:cTn>
                              </p:par>
                              <p:par>
                                <p:cTn id="85" presetID="53" presetClass="entr" presetSubtype="16" fill="hold" grpId="0" nodeType="withEffect">
                                  <p:stCondLst>
                                    <p:cond delay="0"/>
                                  </p:st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childTnLst>
                          </p:cTn>
                        </p:par>
                        <p:par>
                          <p:cTn id="90" fill="hold">
                            <p:stCondLst>
                              <p:cond delay="4000"/>
                            </p:stCondLst>
                            <p:childTnLst>
                              <p:par>
                                <p:cTn id="91" presetID="14" presetClass="exit" presetSubtype="10" fill="hold" nodeType="afterEffect">
                                  <p:stCondLst>
                                    <p:cond delay="0"/>
                                  </p:stCondLst>
                                  <p:childTnLst>
                                    <p:animEffect transition="out" filter="randombar(horizontal)">
                                      <p:cBhvr>
                                        <p:cTn id="92" dur="500"/>
                                        <p:tgtEl>
                                          <p:spTgt spid="12"/>
                                        </p:tgtEl>
                                      </p:cBhvr>
                                    </p:animEffect>
                                    <p:set>
                                      <p:cBhvr>
                                        <p:cTn id="93" dur="1" fill="hold">
                                          <p:stCondLst>
                                            <p:cond delay="499"/>
                                          </p:stCondLst>
                                        </p:cTn>
                                        <p:tgtEl>
                                          <p:spTgt spid="12"/>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2"/>
                                        </p:tgtEl>
                                      </p:cBhvr>
                                    </p:animEffect>
                                    <p:set>
                                      <p:cBhvr>
                                        <p:cTn id="102" dur="1" fill="hold">
                                          <p:stCondLst>
                                            <p:cond delay="499"/>
                                          </p:stCondLst>
                                        </p:cTn>
                                        <p:tgtEl>
                                          <p:spTgt spid="22"/>
                                        </p:tgtEl>
                                        <p:attrNameLst>
                                          <p:attrName>style.visibility</p:attrName>
                                        </p:attrNameLst>
                                      </p:cBhvr>
                                      <p:to>
                                        <p:strVal val="hidden"/>
                                      </p:to>
                                    </p:set>
                                  </p:childTnLst>
                                </p:cTn>
                              </p:par>
                              <p:par>
                                <p:cTn id="103" presetID="22" presetClass="entr" presetSubtype="8" fill="hold" nodeType="with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wipe(left)">
                                      <p:cBhvr>
                                        <p:cTn id="105" dur="500"/>
                                        <p:tgtEl>
                                          <p:spTgt spid="24"/>
                                        </p:tgtEl>
                                      </p:cBhvr>
                                    </p:animEffect>
                                  </p:childTnLst>
                                </p:cTn>
                              </p:par>
                            </p:childTnLst>
                          </p:cTn>
                        </p:par>
                        <p:par>
                          <p:cTn id="106" fill="hold">
                            <p:stCondLst>
                              <p:cond delay="4500"/>
                            </p:stCondLst>
                            <p:childTnLst>
                              <p:par>
                                <p:cTn id="107" presetID="14" presetClass="entr" presetSubtype="10" fill="hold" nodeType="after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randombar(horizontal)">
                                      <p:cBhvr>
                                        <p:cTn id="109" dur="500"/>
                                        <p:tgtEl>
                                          <p:spTgt spid="30"/>
                                        </p:tgtEl>
                                      </p:cBhvr>
                                    </p:animEffect>
                                  </p:childTnLst>
                                </p:cTn>
                              </p:par>
                              <p:par>
                                <p:cTn id="110" presetID="14" presetClass="entr" presetSubtype="10" fill="hold" grpId="0" nodeType="with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randombar(horizontal)">
                                      <p:cBhvr>
                                        <p:cTn id="112" dur="500"/>
                                        <p:tgtEl>
                                          <p:spTgt spid="28"/>
                                        </p:tgtEl>
                                      </p:cBhvr>
                                    </p:animEffect>
                                  </p:childTnLst>
                                </p:cTn>
                              </p:par>
                            </p:childTnLst>
                          </p:cTn>
                        </p:par>
                        <p:par>
                          <p:cTn id="113" fill="hold">
                            <p:stCondLst>
                              <p:cond delay="5000"/>
                            </p:stCondLst>
                            <p:childTnLst>
                              <p:par>
                                <p:cTn id="114" presetID="53" presetClass="entr" presetSubtype="16" fill="hold" grpId="0" nodeType="afterEffect">
                                  <p:stCondLst>
                                    <p:cond delay="0"/>
                                  </p:stCondLst>
                                  <p:childTnLst>
                                    <p:set>
                                      <p:cBhvr>
                                        <p:cTn id="115" dur="1" fill="hold">
                                          <p:stCondLst>
                                            <p:cond delay="0"/>
                                          </p:stCondLst>
                                        </p:cTn>
                                        <p:tgtEl>
                                          <p:spTgt spid="35"/>
                                        </p:tgtEl>
                                        <p:attrNameLst>
                                          <p:attrName>style.visibility</p:attrName>
                                        </p:attrNameLst>
                                      </p:cBhvr>
                                      <p:to>
                                        <p:strVal val="visible"/>
                                      </p:to>
                                    </p:set>
                                    <p:anim calcmode="lin" valueType="num">
                                      <p:cBhvr>
                                        <p:cTn id="116" dur="500" fill="hold"/>
                                        <p:tgtEl>
                                          <p:spTgt spid="35"/>
                                        </p:tgtEl>
                                        <p:attrNameLst>
                                          <p:attrName>ppt_w</p:attrName>
                                        </p:attrNameLst>
                                      </p:cBhvr>
                                      <p:tavLst>
                                        <p:tav tm="0">
                                          <p:val>
                                            <p:fltVal val="0"/>
                                          </p:val>
                                        </p:tav>
                                        <p:tav tm="100000">
                                          <p:val>
                                            <p:strVal val="#ppt_w"/>
                                          </p:val>
                                        </p:tav>
                                      </p:tavLst>
                                    </p:anim>
                                    <p:anim calcmode="lin" valueType="num">
                                      <p:cBhvr>
                                        <p:cTn id="117" dur="500" fill="hold"/>
                                        <p:tgtEl>
                                          <p:spTgt spid="35"/>
                                        </p:tgtEl>
                                        <p:attrNameLst>
                                          <p:attrName>ppt_h</p:attrName>
                                        </p:attrNameLst>
                                      </p:cBhvr>
                                      <p:tavLst>
                                        <p:tav tm="0">
                                          <p:val>
                                            <p:fltVal val="0"/>
                                          </p:val>
                                        </p:tav>
                                        <p:tav tm="100000">
                                          <p:val>
                                            <p:strVal val="#ppt_h"/>
                                          </p:val>
                                        </p:tav>
                                      </p:tavLst>
                                    </p:anim>
                                    <p:animEffect transition="in" filter="fade">
                                      <p:cBhvr>
                                        <p:cTn id="118" dur="500"/>
                                        <p:tgtEl>
                                          <p:spTgt spid="35"/>
                                        </p:tgtEl>
                                      </p:cBhvr>
                                    </p:animEffect>
                                  </p:childTnLst>
                                </p:cTn>
                              </p:par>
                            </p:childTnLst>
                          </p:cTn>
                        </p:par>
                        <p:par>
                          <p:cTn id="119" fill="hold">
                            <p:stCondLst>
                              <p:cond delay="5500"/>
                            </p:stCondLst>
                            <p:childTnLst>
                              <p:par>
                                <p:cTn id="120" presetID="53" presetClass="entr" presetSubtype="16" fill="hold" grpId="0" nodeType="afterEffect">
                                  <p:stCondLst>
                                    <p:cond delay="0"/>
                                  </p:stCondLst>
                                  <p:childTnLst>
                                    <p:set>
                                      <p:cBhvr>
                                        <p:cTn id="121" dur="1" fill="hold">
                                          <p:stCondLst>
                                            <p:cond delay="0"/>
                                          </p:stCondLst>
                                        </p:cTn>
                                        <p:tgtEl>
                                          <p:spTgt spid="31"/>
                                        </p:tgtEl>
                                        <p:attrNameLst>
                                          <p:attrName>style.visibility</p:attrName>
                                        </p:attrNameLst>
                                      </p:cBhvr>
                                      <p:to>
                                        <p:strVal val="visible"/>
                                      </p:to>
                                    </p:set>
                                    <p:anim calcmode="lin" valueType="num">
                                      <p:cBhvr>
                                        <p:cTn id="122" dur="500" fill="hold"/>
                                        <p:tgtEl>
                                          <p:spTgt spid="31"/>
                                        </p:tgtEl>
                                        <p:attrNameLst>
                                          <p:attrName>ppt_w</p:attrName>
                                        </p:attrNameLst>
                                      </p:cBhvr>
                                      <p:tavLst>
                                        <p:tav tm="0">
                                          <p:val>
                                            <p:fltVal val="0"/>
                                          </p:val>
                                        </p:tav>
                                        <p:tav tm="100000">
                                          <p:val>
                                            <p:strVal val="#ppt_w"/>
                                          </p:val>
                                        </p:tav>
                                      </p:tavLst>
                                    </p:anim>
                                    <p:anim calcmode="lin" valueType="num">
                                      <p:cBhvr>
                                        <p:cTn id="123" dur="500" fill="hold"/>
                                        <p:tgtEl>
                                          <p:spTgt spid="31"/>
                                        </p:tgtEl>
                                        <p:attrNameLst>
                                          <p:attrName>ppt_h</p:attrName>
                                        </p:attrNameLst>
                                      </p:cBhvr>
                                      <p:tavLst>
                                        <p:tav tm="0">
                                          <p:val>
                                            <p:fltVal val="0"/>
                                          </p:val>
                                        </p:tav>
                                        <p:tav tm="100000">
                                          <p:val>
                                            <p:strVal val="#ppt_h"/>
                                          </p:val>
                                        </p:tav>
                                      </p:tavLst>
                                    </p:anim>
                                    <p:animEffect transition="in" filter="fade">
                                      <p:cBhvr>
                                        <p:cTn id="124" dur="500"/>
                                        <p:tgtEl>
                                          <p:spTgt spid="31"/>
                                        </p:tgtEl>
                                      </p:cBhvr>
                                    </p:animEffect>
                                  </p:childTnLst>
                                </p:cTn>
                              </p:par>
                            </p:childTnLst>
                          </p:cTn>
                        </p:par>
                        <p:par>
                          <p:cTn id="125" fill="hold">
                            <p:stCondLst>
                              <p:cond delay="6000"/>
                            </p:stCondLst>
                            <p:childTnLst>
                              <p:par>
                                <p:cTn id="126" presetID="53" presetClass="entr" presetSubtype="16" fill="hold" grpId="0" nodeType="afterEffect">
                                  <p:stCondLst>
                                    <p:cond delay="0"/>
                                  </p:stCondLst>
                                  <p:childTnLst>
                                    <p:set>
                                      <p:cBhvr>
                                        <p:cTn id="127" dur="1" fill="hold">
                                          <p:stCondLst>
                                            <p:cond delay="0"/>
                                          </p:stCondLst>
                                        </p:cTn>
                                        <p:tgtEl>
                                          <p:spTgt spid="33"/>
                                        </p:tgtEl>
                                        <p:attrNameLst>
                                          <p:attrName>style.visibility</p:attrName>
                                        </p:attrNameLst>
                                      </p:cBhvr>
                                      <p:to>
                                        <p:strVal val="visible"/>
                                      </p:to>
                                    </p:set>
                                    <p:anim calcmode="lin" valueType="num">
                                      <p:cBhvr>
                                        <p:cTn id="128" dur="500" fill="hold"/>
                                        <p:tgtEl>
                                          <p:spTgt spid="33"/>
                                        </p:tgtEl>
                                        <p:attrNameLst>
                                          <p:attrName>ppt_w</p:attrName>
                                        </p:attrNameLst>
                                      </p:cBhvr>
                                      <p:tavLst>
                                        <p:tav tm="0">
                                          <p:val>
                                            <p:fltVal val="0"/>
                                          </p:val>
                                        </p:tav>
                                        <p:tav tm="100000">
                                          <p:val>
                                            <p:strVal val="#ppt_w"/>
                                          </p:val>
                                        </p:tav>
                                      </p:tavLst>
                                    </p:anim>
                                    <p:anim calcmode="lin" valueType="num">
                                      <p:cBhvr>
                                        <p:cTn id="129" dur="500" fill="hold"/>
                                        <p:tgtEl>
                                          <p:spTgt spid="33"/>
                                        </p:tgtEl>
                                        <p:attrNameLst>
                                          <p:attrName>ppt_h</p:attrName>
                                        </p:attrNameLst>
                                      </p:cBhvr>
                                      <p:tavLst>
                                        <p:tav tm="0">
                                          <p:val>
                                            <p:fltVal val="0"/>
                                          </p:val>
                                        </p:tav>
                                        <p:tav tm="100000">
                                          <p:val>
                                            <p:strVal val="#ppt_h"/>
                                          </p:val>
                                        </p:tav>
                                      </p:tavLst>
                                    </p:anim>
                                    <p:animEffect transition="in" filter="fade">
                                      <p:cBhvr>
                                        <p:cTn id="130" dur="500"/>
                                        <p:tgtEl>
                                          <p:spTgt spid="33"/>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500"/>
                                        <p:tgtEl>
                                          <p:spTgt spid="50"/>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37"/>
                                        </p:tgtEl>
                                        <p:attrNameLst>
                                          <p:attrName>style.visibility</p:attrName>
                                        </p:attrNameLst>
                                      </p:cBhvr>
                                      <p:to>
                                        <p:strVal val="visible"/>
                                      </p:to>
                                    </p:set>
                                    <p:animEffect transition="in" filter="wipe(down)">
                                      <p:cBhvr>
                                        <p:cTn id="138" dur="500"/>
                                        <p:tgtEl>
                                          <p:spTgt spid="37"/>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51"/>
                                        </p:tgtEl>
                                        <p:attrNameLst>
                                          <p:attrName>style.visibility</p:attrName>
                                        </p:attrNameLst>
                                      </p:cBhvr>
                                      <p:to>
                                        <p:strVal val="visible"/>
                                      </p:to>
                                    </p:set>
                                    <p:animEffect transition="in" filter="fade">
                                      <p:cBhvr>
                                        <p:cTn id="143" dur="500"/>
                                        <p:tgtEl>
                                          <p:spTgt spid="51"/>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4" fill="hold" nodeType="clickEffect">
                                  <p:stCondLst>
                                    <p:cond delay="0"/>
                                  </p:stCondLst>
                                  <p:childTnLst>
                                    <p:set>
                                      <p:cBhvr>
                                        <p:cTn id="147" dur="1" fill="hold">
                                          <p:stCondLst>
                                            <p:cond delay="0"/>
                                          </p:stCondLst>
                                        </p:cTn>
                                        <p:tgtEl>
                                          <p:spTgt spid="45"/>
                                        </p:tgtEl>
                                        <p:attrNameLst>
                                          <p:attrName>style.visibility</p:attrName>
                                        </p:attrNameLst>
                                      </p:cBhvr>
                                      <p:to>
                                        <p:strVal val="visible"/>
                                      </p:to>
                                    </p:set>
                                    <p:animEffect transition="in" filter="wipe(down)">
                                      <p:cBhvr>
                                        <p:cTn id="148" dur="500"/>
                                        <p:tgtEl>
                                          <p:spTgt spid="45"/>
                                        </p:tgtEl>
                                      </p:cBhvr>
                                    </p:animEffect>
                                  </p:childTnLst>
                                </p:cTn>
                              </p:par>
                            </p:childTnLst>
                          </p:cTn>
                        </p:par>
                      </p:childTnLst>
                    </p:cTn>
                  </p:par>
                  <p:par>
                    <p:cTn id="149" fill="hold">
                      <p:stCondLst>
                        <p:cond delay="indefinite"/>
                      </p:stCondLst>
                      <p:childTnLst>
                        <p:par>
                          <p:cTn id="150" fill="hold">
                            <p:stCondLst>
                              <p:cond delay="0"/>
                            </p:stCondLst>
                            <p:childTnLst>
                              <p:par>
                                <p:cTn id="151" presetID="10" presetClass="entr" presetSubtype="0" fill="hold" grpId="0" nodeType="clickEffect">
                                  <p:stCondLst>
                                    <p:cond delay="0"/>
                                  </p:stCondLst>
                                  <p:childTnLst>
                                    <p:set>
                                      <p:cBhvr>
                                        <p:cTn id="152" dur="1" fill="hold">
                                          <p:stCondLst>
                                            <p:cond delay="0"/>
                                          </p:stCondLst>
                                        </p:cTn>
                                        <p:tgtEl>
                                          <p:spTgt spid="52"/>
                                        </p:tgtEl>
                                        <p:attrNameLst>
                                          <p:attrName>style.visibility</p:attrName>
                                        </p:attrNameLst>
                                      </p:cBhvr>
                                      <p:to>
                                        <p:strVal val="visible"/>
                                      </p:to>
                                    </p:set>
                                    <p:animEffect transition="in" filter="fade">
                                      <p:cBhvr>
                                        <p:cTn id="153" dur="500"/>
                                        <p:tgtEl>
                                          <p:spTgt spid="52"/>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54"/>
                                        </p:tgtEl>
                                        <p:attrNameLst>
                                          <p:attrName>style.visibility</p:attrName>
                                        </p:attrNameLst>
                                      </p:cBhvr>
                                      <p:to>
                                        <p:strVal val="visible"/>
                                      </p:to>
                                    </p:set>
                                    <p:animEffect transition="in" filter="wipe(down)">
                                      <p:cBhvr>
                                        <p:cTn id="158" dur="500"/>
                                        <p:tgtEl>
                                          <p:spTgt spid="54"/>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59"/>
                                        </p:tgtEl>
                                        <p:attrNameLst>
                                          <p:attrName>style.visibility</p:attrName>
                                        </p:attrNameLst>
                                      </p:cBhvr>
                                      <p:to>
                                        <p:strVal val="visible"/>
                                      </p:to>
                                    </p:set>
                                    <p:animEffect transition="in" filter="fade">
                                      <p:cBhvr>
                                        <p:cTn id="16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3" grpId="1"/>
      <p:bldP spid="16" grpId="0"/>
      <p:bldP spid="17" grpId="0"/>
      <p:bldP spid="18" grpId="0" animBg="1"/>
      <p:bldP spid="18" grpId="1" animBg="1"/>
      <p:bldP spid="19" grpId="0" animBg="1"/>
      <p:bldP spid="19" grpId="1" animBg="1"/>
      <p:bldP spid="22" grpId="0" animBg="1"/>
      <p:bldP spid="22" grpId="1" animBg="1"/>
      <p:bldP spid="28" grpId="0"/>
      <p:bldP spid="31" grpId="0"/>
      <p:bldP spid="33" grpId="0"/>
      <p:bldP spid="35" grpId="0" animBg="1"/>
      <p:bldP spid="50" grpId="0"/>
      <p:bldP spid="51" grpId="0"/>
      <p:bldP spid="52" grpId="0"/>
      <p:bldP spid="5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00" y="292100"/>
            <a:ext cx="7724166" cy="584775"/>
          </a:xfrm>
          <a:prstGeom prst="rect">
            <a:avLst/>
          </a:prstGeom>
          <a:noFill/>
        </p:spPr>
        <p:txBody>
          <a:bodyPr wrap="none" rtlCol="0">
            <a:spAutoFit/>
          </a:bodyPr>
          <a:lstStyle/>
          <a:p>
            <a:r>
              <a:rPr lang="en-US" sz="3200" dirty="0" smtClean="0"/>
              <a:t>Affect of C.G movement on the </a:t>
            </a:r>
            <a:r>
              <a:rPr lang="en-US" sz="3200" dirty="0" smtClean="0">
                <a:solidFill>
                  <a:srgbClr val="002060"/>
                </a:solidFill>
              </a:rPr>
              <a:t>C</a:t>
            </a:r>
            <a:r>
              <a:rPr lang="en-US" sz="3200" baseline="-25000" dirty="0" smtClean="0">
                <a:solidFill>
                  <a:srgbClr val="002060"/>
                </a:solidFill>
              </a:rPr>
              <a:t>m</a:t>
            </a:r>
            <a:r>
              <a:rPr lang="en-US" sz="3200" dirty="0" smtClean="0">
                <a:solidFill>
                  <a:srgbClr val="002060"/>
                </a:solidFill>
              </a:rPr>
              <a:t> – </a:t>
            </a:r>
            <a:r>
              <a:rPr lang="el-GR" sz="3200" dirty="0" smtClean="0">
                <a:solidFill>
                  <a:srgbClr val="002060"/>
                </a:solidFill>
                <a:latin typeface="Times New Roman" panose="02020603050405020304" pitchFamily="18" charset="0"/>
                <a:cs typeface="Times New Roman" panose="02020603050405020304" pitchFamily="18" charset="0"/>
              </a:rPr>
              <a:t>α</a:t>
            </a:r>
            <a:r>
              <a:rPr lang="en-US" sz="3200" dirty="0" smtClean="0">
                <a:solidFill>
                  <a:srgbClr val="002060"/>
                </a:solidFill>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curve </a:t>
            </a:r>
            <a:r>
              <a:rPr lang="en-US" sz="3200" dirty="0" smtClean="0">
                <a:latin typeface="Times New Roman" panose="02020603050405020304" pitchFamily="18" charset="0"/>
                <a:cs typeface="Times New Roman" panose="02020603050405020304" pitchFamily="18" charset="0"/>
              </a:rPr>
              <a:t>:</a:t>
            </a:r>
            <a:endParaRPr lang="en-US" sz="3200" dirty="0"/>
          </a:p>
        </p:txBody>
      </p:sp>
      <p:cxnSp>
        <p:nvCxnSpPr>
          <p:cNvPr id="3" name="Straight Arrow Connector 2"/>
          <p:cNvCxnSpPr/>
          <p:nvPr/>
        </p:nvCxnSpPr>
        <p:spPr>
          <a:xfrm>
            <a:off x="2412150" y="1312652"/>
            <a:ext cx="0" cy="5141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1270000" y="3883323"/>
            <a:ext cx="919575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515003" y="850987"/>
            <a:ext cx="897147" cy="461665"/>
          </a:xfrm>
          <a:prstGeom prst="rect">
            <a:avLst/>
          </a:prstGeom>
          <a:noFill/>
        </p:spPr>
        <p:txBody>
          <a:bodyPr wrap="square" rtlCol="0">
            <a:spAutoFit/>
          </a:bodyPr>
          <a:lstStyle/>
          <a:p>
            <a:r>
              <a:rPr lang="en-US" sz="2400" b="1" dirty="0" smtClean="0">
                <a:solidFill>
                  <a:schemeClr val="accent3">
                    <a:lumMod val="50000"/>
                  </a:schemeClr>
                </a:solidFill>
              </a:rPr>
              <a:t>C</a:t>
            </a:r>
            <a:r>
              <a:rPr lang="en-US" sz="2400" b="1" baseline="-25000" dirty="0" smtClean="0">
                <a:solidFill>
                  <a:schemeClr val="accent3">
                    <a:lumMod val="50000"/>
                  </a:schemeClr>
                </a:solidFill>
              </a:rPr>
              <a:t>m</a:t>
            </a:r>
            <a:endParaRPr lang="en-US" sz="2400" b="1" baseline="-25000" dirty="0">
              <a:solidFill>
                <a:schemeClr val="accent3">
                  <a:lumMod val="50000"/>
                </a:schemeClr>
              </a:solidFill>
            </a:endParaRPr>
          </a:p>
        </p:txBody>
      </p:sp>
      <p:sp>
        <p:nvSpPr>
          <p:cNvPr id="6" name="TextBox 5"/>
          <p:cNvSpPr txBox="1"/>
          <p:nvPr/>
        </p:nvSpPr>
        <p:spPr>
          <a:xfrm>
            <a:off x="10354093" y="3883323"/>
            <a:ext cx="461170" cy="461665"/>
          </a:xfrm>
          <a:prstGeom prst="rect">
            <a:avLst/>
          </a:prstGeom>
          <a:noFill/>
        </p:spPr>
        <p:txBody>
          <a:bodyPr wrap="square" rtlCol="0">
            <a:spAutoFit/>
          </a:bodyPr>
          <a:lstStyle/>
          <a:p>
            <a:r>
              <a:rPr lang="en-US" sz="2400" b="1" dirty="0" smtClean="0">
                <a:solidFill>
                  <a:schemeClr val="accent3">
                    <a:lumMod val="50000"/>
                  </a:schemeClr>
                </a:solidFill>
                <a:latin typeface="Times New Roman" panose="02020603050405020304" pitchFamily="18" charset="0"/>
                <a:cs typeface="Times New Roman" panose="02020603050405020304" pitchFamily="18" charset="0"/>
              </a:rPr>
              <a:t>α</a:t>
            </a:r>
            <a:endParaRPr lang="en-US" sz="2400" b="1" baseline="-25000" dirty="0">
              <a:solidFill>
                <a:schemeClr val="accent3">
                  <a:lumMod val="50000"/>
                </a:schemeClr>
              </a:solidFill>
            </a:endParaRPr>
          </a:p>
        </p:txBody>
      </p:sp>
      <p:cxnSp>
        <p:nvCxnSpPr>
          <p:cNvPr id="7" name="Straight Connector 6"/>
          <p:cNvCxnSpPr/>
          <p:nvPr/>
        </p:nvCxnSpPr>
        <p:spPr>
          <a:xfrm>
            <a:off x="1273175" y="1574800"/>
            <a:ext cx="7342536" cy="36827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2"/>
          <a:stretch>
            <a:fillRect/>
          </a:stretch>
        </p:blipFill>
        <p:spPr>
          <a:xfrm>
            <a:off x="7099206" y="5662932"/>
            <a:ext cx="4656242" cy="1005428"/>
          </a:xfrm>
          <a:prstGeom prst="rect">
            <a:avLst/>
          </a:prstGeom>
        </p:spPr>
      </p:pic>
      <p:cxnSp>
        <p:nvCxnSpPr>
          <p:cNvPr id="18" name="Straight Connector 17"/>
          <p:cNvCxnSpPr/>
          <p:nvPr/>
        </p:nvCxnSpPr>
        <p:spPr>
          <a:xfrm flipH="1">
            <a:off x="1270000" y="2155031"/>
            <a:ext cx="734571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flipV="1">
            <a:off x="1847102" y="1447801"/>
            <a:ext cx="3247511" cy="416381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1270000" y="1872571"/>
            <a:ext cx="8813801" cy="2273739"/>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467366" y="1785699"/>
            <a:ext cx="2148345" cy="369332"/>
          </a:xfrm>
          <a:prstGeom prst="rect">
            <a:avLst/>
          </a:prstGeom>
          <a:noFill/>
        </p:spPr>
        <p:txBody>
          <a:bodyPr wrap="none" rtlCol="0">
            <a:spAutoFit/>
          </a:bodyPr>
          <a:lstStyle/>
          <a:p>
            <a:r>
              <a:rPr lang="en-US" dirty="0" smtClean="0"/>
              <a:t>C.G at Neutral Point</a:t>
            </a:r>
            <a:endParaRPr lang="en-US" dirty="0"/>
          </a:p>
        </p:txBody>
      </p:sp>
      <p:sp>
        <p:nvSpPr>
          <p:cNvPr id="14" name="TextBox 13"/>
          <p:cNvSpPr txBox="1"/>
          <p:nvPr/>
        </p:nvSpPr>
        <p:spPr>
          <a:xfrm rot="869546">
            <a:off x="6748436" y="3090248"/>
            <a:ext cx="1586203" cy="369332"/>
          </a:xfrm>
          <a:prstGeom prst="rect">
            <a:avLst/>
          </a:prstGeom>
          <a:noFill/>
        </p:spPr>
        <p:txBody>
          <a:bodyPr wrap="none" rtlCol="0">
            <a:spAutoFit/>
          </a:bodyPr>
          <a:lstStyle/>
          <a:p>
            <a:r>
              <a:rPr lang="en-US" dirty="0" smtClean="0"/>
              <a:t>C.G more AFT</a:t>
            </a:r>
            <a:endParaRPr lang="en-US" dirty="0"/>
          </a:p>
        </p:txBody>
      </p:sp>
      <p:sp>
        <p:nvSpPr>
          <p:cNvPr id="16" name="TextBox 15"/>
          <p:cNvSpPr txBox="1"/>
          <p:nvPr/>
        </p:nvSpPr>
        <p:spPr>
          <a:xfrm>
            <a:off x="5099299" y="5326257"/>
            <a:ext cx="1999906" cy="369332"/>
          </a:xfrm>
          <a:prstGeom prst="rect">
            <a:avLst/>
          </a:prstGeom>
          <a:noFill/>
        </p:spPr>
        <p:txBody>
          <a:bodyPr wrap="none" rtlCol="0">
            <a:spAutoFit/>
          </a:bodyPr>
          <a:lstStyle/>
          <a:p>
            <a:r>
              <a:rPr lang="en-US" dirty="0" smtClean="0"/>
              <a:t>C.G more Forward</a:t>
            </a:r>
            <a:endParaRPr lang="en-US" dirty="0"/>
          </a:p>
        </p:txBody>
      </p:sp>
      <p:sp>
        <p:nvSpPr>
          <p:cNvPr id="17" name="TextBox 16"/>
          <p:cNvSpPr txBox="1"/>
          <p:nvPr/>
        </p:nvSpPr>
        <p:spPr>
          <a:xfrm>
            <a:off x="8656020" y="4956925"/>
            <a:ext cx="2516843" cy="369332"/>
          </a:xfrm>
          <a:prstGeom prst="rect">
            <a:avLst/>
          </a:prstGeom>
          <a:noFill/>
        </p:spPr>
        <p:txBody>
          <a:bodyPr wrap="none" rtlCol="0">
            <a:spAutoFit/>
          </a:bodyPr>
          <a:lstStyle/>
          <a:p>
            <a:r>
              <a:rPr lang="en-US" dirty="0" smtClean="0"/>
              <a:t>C.G at arbitrary position</a:t>
            </a:r>
            <a:endParaRPr lang="en-US" dirty="0"/>
          </a:p>
        </p:txBody>
      </p:sp>
    </p:spTree>
    <p:extLst>
      <p:ext uri="{BB962C8B-B14F-4D97-AF65-F5344CB8AC3E}">
        <p14:creationId xmlns:p14="http://schemas.microsoft.com/office/powerpoint/2010/main" val="268863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par>
                                <p:cTn id="20" presetID="22" presetClass="entr" presetSubtype="4"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par>
                                <p:cTn id="23" presetID="22" presetClass="entr" presetSubtype="4"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500"/>
                            </p:stCondLst>
                            <p:childTnLst>
                              <p:par>
                                <p:cTn id="27" presetID="22" presetClass="entr" presetSubtype="4"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down)">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1+#ppt_w/2"/>
                                          </p:val>
                                        </p:tav>
                                        <p:tav tm="100000">
                                          <p:val>
                                            <p:strVal val="#ppt_x"/>
                                          </p:val>
                                        </p:tav>
                                      </p:tavLst>
                                    </p:anim>
                                    <p:anim calcmode="lin" valueType="num">
                                      <p:cBhvr additive="base">
                                        <p:cTn id="51"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right)">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8"/>
                                        </p:tgtEl>
                                        <p:attrNameLst>
                                          <p:attrName>style.visibility</p:attrName>
                                        </p:attrNameLst>
                                      </p:cBhvr>
                                      <p:to>
                                        <p:strVal val="visible"/>
                                      </p:to>
                                    </p:set>
                                    <p:anim calcmode="lin" valueType="num">
                                      <p:cBhvr additive="base">
                                        <p:cTn id="61" dur="500" fill="hold"/>
                                        <p:tgtEl>
                                          <p:spTgt spid="8"/>
                                        </p:tgtEl>
                                        <p:attrNameLst>
                                          <p:attrName>ppt_x</p:attrName>
                                        </p:attrNameLst>
                                      </p:cBhvr>
                                      <p:tavLst>
                                        <p:tav tm="0">
                                          <p:val>
                                            <p:strVal val="1+#ppt_w/2"/>
                                          </p:val>
                                        </p:tav>
                                        <p:tav tm="100000">
                                          <p:val>
                                            <p:strVal val="#ppt_x"/>
                                          </p:val>
                                        </p:tav>
                                      </p:tavLst>
                                    </p:anim>
                                    <p:anim calcmode="lin" valueType="num">
                                      <p:cBhvr additive="base">
                                        <p:cTn id="6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14"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8927" y="2554143"/>
            <a:ext cx="10515600" cy="1325563"/>
          </a:xfrm>
        </p:spPr>
        <p:txBody>
          <a:bodyPr>
            <a:normAutofit/>
          </a:bodyPr>
          <a:lstStyle/>
          <a:p>
            <a:pPr algn="ctr"/>
            <a:r>
              <a:rPr lang="en-GB" sz="5400" dirty="0"/>
              <a:t>Design Criterion</a:t>
            </a:r>
            <a:endParaRPr lang="en-GB" sz="5400" dirty="0"/>
          </a:p>
        </p:txBody>
      </p:sp>
    </p:spTree>
    <p:extLst>
      <p:ext uri="{BB962C8B-B14F-4D97-AF65-F5344CB8AC3E}">
        <p14:creationId xmlns:p14="http://schemas.microsoft.com/office/powerpoint/2010/main" val="35964475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b="1" dirty="0"/>
              <a:t>Static </a:t>
            </a:r>
            <a:r>
              <a:rPr lang="en-US" sz="4800" b="1" dirty="0" smtClean="0"/>
              <a:t>Margin</a:t>
            </a:r>
            <a:endParaRPr lang="en-GB" sz="4800" b="1"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lgn="ctr"/>
                <a:endParaRPr lang="en-US" sz="3600" i="1" dirty="0" smtClean="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𝑆𝑀</m:t>
                      </m:r>
                      <m:r>
                        <a:rPr lang="en-US" sz="3600" i="1">
                          <a:latin typeface="Cambria Math" panose="02040503050406030204" pitchFamily="18" charset="0"/>
                        </a:rPr>
                        <m:t>= </m:t>
                      </m:r>
                      <m:f>
                        <m:fPr>
                          <m:ctrlPr>
                            <a:rPr lang="en-US" sz="3600" i="1">
                              <a:latin typeface="Cambria Math" panose="02040503050406030204" pitchFamily="18" charset="0"/>
                            </a:rPr>
                          </m:ctrlPr>
                        </m:fPr>
                        <m:num>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a:latin typeface="Cambria Math" panose="02040503050406030204" pitchFamily="18" charset="0"/>
                                </a:rPr>
                                <m:t>𝑁</m:t>
                              </m:r>
                              <m:r>
                                <a:rPr lang="en-US" sz="3600" i="1">
                                  <a:latin typeface="Cambria Math" panose="02040503050406030204" pitchFamily="18" charset="0"/>
                                </a:rPr>
                                <m:t>.</m:t>
                              </m:r>
                              <m:r>
                                <a:rPr lang="en-US" sz="3600" i="1">
                                  <a:latin typeface="Cambria Math" panose="02040503050406030204" pitchFamily="18" charset="0"/>
                                </a:rPr>
                                <m:t>𝑃</m:t>
                              </m:r>
                            </m:sub>
                          </m:sSub>
                          <m:r>
                            <a:rPr lang="en-US" sz="3600" i="1">
                              <a:latin typeface="Cambria Math" panose="02040503050406030204" pitchFamily="18" charset="0"/>
                            </a:rPr>
                            <m:t> − </m:t>
                          </m:r>
                          <m:sSub>
                            <m:sSubPr>
                              <m:ctrlPr>
                                <a:rPr lang="en-US" sz="3600" i="1">
                                  <a:latin typeface="Cambria Math" panose="02040503050406030204" pitchFamily="18" charset="0"/>
                                </a:rPr>
                              </m:ctrlPr>
                            </m:sSubPr>
                            <m:e>
                              <m:r>
                                <a:rPr lang="en-US" sz="3600" i="1">
                                  <a:latin typeface="Cambria Math" panose="02040503050406030204" pitchFamily="18" charset="0"/>
                                </a:rPr>
                                <m:t>𝑋</m:t>
                              </m:r>
                            </m:e>
                            <m:sub>
                              <m:r>
                                <a:rPr lang="en-US" sz="3600" i="1">
                                  <a:latin typeface="Cambria Math" panose="02040503050406030204" pitchFamily="18" charset="0"/>
                                </a:rPr>
                                <m:t>𝐶</m:t>
                              </m:r>
                              <m:r>
                                <a:rPr lang="en-US" sz="3600" i="1">
                                  <a:latin typeface="Cambria Math" panose="02040503050406030204" pitchFamily="18" charset="0"/>
                                </a:rPr>
                                <m:t>.</m:t>
                              </m:r>
                              <m:r>
                                <a:rPr lang="en-US" sz="3600" i="1">
                                  <a:latin typeface="Cambria Math" panose="02040503050406030204" pitchFamily="18" charset="0"/>
                                </a:rPr>
                                <m:t>𝐺</m:t>
                              </m:r>
                            </m:sub>
                          </m:sSub>
                        </m:num>
                        <m:den>
                          <m:sSub>
                            <m:sSubPr>
                              <m:ctrlPr>
                                <a:rPr lang="en-US" sz="3600" i="1" smtClean="0">
                                  <a:latin typeface="Cambria Math" panose="02040503050406030204" pitchFamily="18" charset="0"/>
                                </a:rPr>
                              </m:ctrlPr>
                            </m:sSubPr>
                            <m:e>
                              <m:r>
                                <a:rPr lang="en-GB" sz="3600" b="0" i="1" smtClean="0">
                                  <a:latin typeface="Cambria Math" panose="02040503050406030204" pitchFamily="18" charset="0"/>
                                </a:rPr>
                                <m:t>𝑀</m:t>
                              </m:r>
                            </m:e>
                            <m:sub>
                              <m:r>
                                <a:rPr lang="en-GB" sz="3600" b="0" i="1" smtClean="0">
                                  <a:latin typeface="Cambria Math" panose="02040503050406030204" pitchFamily="18" charset="0"/>
                                </a:rPr>
                                <m:t>𝐴</m:t>
                              </m:r>
                              <m:r>
                                <a:rPr lang="en-US" sz="3600" i="1">
                                  <a:latin typeface="Cambria Math" panose="02040503050406030204" pitchFamily="18" charset="0"/>
                                </a:rPr>
                                <m:t>.</m:t>
                              </m:r>
                              <m:r>
                                <a:rPr lang="en-GB" sz="3600" b="0" i="1" smtClean="0">
                                  <a:latin typeface="Cambria Math" panose="02040503050406030204" pitchFamily="18" charset="0"/>
                                </a:rPr>
                                <m:t>𝐶</m:t>
                              </m:r>
                            </m:sub>
                          </m:sSub>
                        </m:den>
                      </m:f>
                      <m:r>
                        <a:rPr lang="en-US" sz="3600" i="1">
                          <a:latin typeface="Cambria Math" panose="02040503050406030204" pitchFamily="18" charset="0"/>
                        </a:rPr>
                        <m:t> ∗</m:t>
                      </m:r>
                      <m:r>
                        <a:rPr lang="en-US" sz="3600" i="1">
                          <a:latin typeface="Cambria Math" panose="02040503050406030204" pitchFamily="18" charset="0"/>
                        </a:rPr>
                        <m:t>100</m:t>
                      </m:r>
                    </m:oMath>
                  </m:oMathPara>
                </a14:m>
                <a:endParaRPr lang="en-US" sz="3600" dirty="0" smtClean="0"/>
              </a:p>
              <a:p>
                <a:pPr marL="0" indent="0" algn="ctr">
                  <a:buNone/>
                </a:pPr>
                <a:endParaRPr lang="en-US" sz="3600" dirty="0"/>
              </a:p>
              <a:p>
                <a:pPr marL="0" indent="0" algn="ctr">
                  <a:buNone/>
                </a:pPr>
                <a:r>
                  <a:rPr lang="en-US" sz="3600" b="1" dirty="0"/>
                  <a:t>Static Margin = 5% ~ 20%</a:t>
                </a:r>
              </a:p>
              <a:p>
                <a:endParaRPr lang="en-GB"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17575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7930139" cy="858982"/>
          </a:xfrm>
        </p:spPr>
        <p:txBody>
          <a:bodyPr>
            <a:normAutofit/>
          </a:bodyPr>
          <a:lstStyle/>
          <a:p>
            <a:r>
              <a:rPr lang="en-GB" sz="4800" b="1" dirty="0"/>
              <a:t>Dynamic stability</a:t>
            </a:r>
            <a:endParaRPr lang="en-GB" sz="4800" b="1" dirty="0"/>
          </a:p>
        </p:txBody>
      </p:sp>
      <p:sp>
        <p:nvSpPr>
          <p:cNvPr id="4" name="Text Placeholder 3"/>
          <p:cNvSpPr>
            <a:spLocks noGrp="1"/>
          </p:cNvSpPr>
          <p:nvPr>
            <p:ph type="body" sz="half" idx="2"/>
          </p:nvPr>
        </p:nvSpPr>
        <p:spPr>
          <a:xfrm>
            <a:off x="839788" y="1620981"/>
            <a:ext cx="3932237" cy="4248007"/>
          </a:xfrm>
        </p:spPr>
        <p:txBody>
          <a:bodyPr>
            <a:normAutofit/>
          </a:bodyPr>
          <a:lstStyle/>
          <a:p>
            <a:pPr algn="ctr"/>
            <a:r>
              <a:rPr lang="en-US" sz="2400" dirty="0">
                <a:latin typeface="Adobe Hebrew" panose="02040503050201020203" pitchFamily="18" charset="-79"/>
                <a:cs typeface="Adobe Hebrew" panose="02040503050201020203" pitchFamily="18" charset="-79"/>
              </a:rPr>
              <a:t>Positive </a:t>
            </a:r>
          </a:p>
          <a:p>
            <a:pPr algn="ctr"/>
            <a:r>
              <a:rPr lang="en-US" sz="2400" dirty="0" smtClean="0">
                <a:latin typeface="Adobe Hebrew" panose="02040503050201020203" pitchFamily="18" charset="-79"/>
                <a:cs typeface="Adobe Hebrew" panose="02040503050201020203" pitchFamily="18" charset="-79"/>
              </a:rPr>
              <a:t>Dynamically Stable</a:t>
            </a:r>
          </a:p>
          <a:p>
            <a:pPr algn="ctr"/>
            <a:endParaRPr lang="en-US" sz="2400" dirty="0" smtClean="0">
              <a:cs typeface="Adobe Hebrew" panose="02040503050201020203" pitchFamily="18" charset="-79"/>
            </a:endParaRPr>
          </a:p>
          <a:p>
            <a:pPr algn="ctr"/>
            <a:endParaRPr lang="en-US" sz="2400" dirty="0">
              <a:cs typeface="Adobe Hebrew" panose="02040503050201020203" pitchFamily="18" charset="-79"/>
            </a:endParaRPr>
          </a:p>
          <a:p>
            <a:pPr algn="ctr"/>
            <a:r>
              <a:rPr lang="en-US" sz="2400" dirty="0">
                <a:latin typeface="Adobe Hebrew" panose="02040503050201020203" pitchFamily="18" charset="-79"/>
                <a:cs typeface="Adobe Hebrew" panose="02040503050201020203" pitchFamily="18" charset="-79"/>
              </a:rPr>
              <a:t>Neutrally Stable</a:t>
            </a:r>
          </a:p>
          <a:p>
            <a:pPr algn="ctr"/>
            <a:endParaRPr lang="en-GB" sz="2400" dirty="0" smtClean="0"/>
          </a:p>
          <a:p>
            <a:pPr algn="ctr"/>
            <a:endParaRPr lang="en-GB" sz="2400" dirty="0"/>
          </a:p>
          <a:p>
            <a:pPr algn="ctr"/>
            <a:r>
              <a:rPr lang="en-US" sz="2400" dirty="0">
                <a:latin typeface="Adobe Hebrew" panose="02040503050201020203" pitchFamily="18" charset="-79"/>
                <a:cs typeface="Adobe Hebrew" panose="02040503050201020203" pitchFamily="18" charset="-79"/>
              </a:rPr>
              <a:t>Negative</a:t>
            </a:r>
          </a:p>
          <a:p>
            <a:pPr algn="ctr"/>
            <a:r>
              <a:rPr lang="en-US" sz="2400" dirty="0" smtClean="0">
                <a:latin typeface="Adobe Hebrew" panose="02040503050201020203" pitchFamily="18" charset="-79"/>
                <a:cs typeface="Adobe Hebrew" panose="02040503050201020203" pitchFamily="18" charset="-79"/>
              </a:rPr>
              <a:t> </a:t>
            </a:r>
            <a:r>
              <a:rPr lang="en-US" sz="2400" dirty="0">
                <a:latin typeface="Adobe Hebrew" panose="02040503050201020203" pitchFamily="18" charset="-79"/>
                <a:cs typeface="Adobe Hebrew" panose="02040503050201020203" pitchFamily="18" charset="-79"/>
              </a:rPr>
              <a:t>Dynamically Unstable</a:t>
            </a:r>
            <a:endParaRPr lang="en-GB" sz="2400"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9793" t="29227" r="4099" b="49020"/>
          <a:stretch/>
        </p:blipFill>
        <p:spPr>
          <a:xfrm>
            <a:off x="5312312" y="1620981"/>
            <a:ext cx="4445369" cy="1069138"/>
          </a:xfrm>
          <a:prstGeom prst="rect">
            <a:avLst/>
          </a:prstGeom>
          <a:ln w="28575">
            <a:solidFill>
              <a:srgbClr val="F8B323"/>
            </a:solidFill>
          </a:ln>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9580" t="53793" r="4312" b="26170"/>
          <a:stretch/>
        </p:blipFill>
        <p:spPr>
          <a:xfrm>
            <a:off x="5312289" y="3252614"/>
            <a:ext cx="4445392" cy="984739"/>
          </a:xfrm>
          <a:prstGeom prst="rect">
            <a:avLst/>
          </a:prstGeom>
          <a:ln w="28575">
            <a:solidFill>
              <a:srgbClr val="F8B323"/>
            </a:solidFill>
          </a:ln>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9579" t="78933" r="4579" b="173"/>
          <a:stretch/>
        </p:blipFill>
        <p:spPr>
          <a:xfrm>
            <a:off x="5312289" y="4842045"/>
            <a:ext cx="4445392" cy="1026943"/>
          </a:xfrm>
          <a:prstGeom prst="rect">
            <a:avLst/>
          </a:prstGeom>
          <a:ln w="28575">
            <a:solidFill>
              <a:srgbClr val="F8B323"/>
            </a:solidFill>
          </a:ln>
        </p:spPr>
      </p:pic>
    </p:spTree>
    <p:extLst>
      <p:ext uri="{BB962C8B-B14F-4D97-AF65-F5344CB8AC3E}">
        <p14:creationId xmlns:p14="http://schemas.microsoft.com/office/powerpoint/2010/main" val="1592399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Airstream"/>
          <p:cNvGrpSpPr/>
          <p:nvPr/>
        </p:nvGrpSpPr>
        <p:grpSpPr>
          <a:xfrm>
            <a:off x="6175287" y="1255952"/>
            <a:ext cx="460382" cy="981635"/>
            <a:chOff x="6175287" y="1255952"/>
            <a:chExt cx="460382" cy="981635"/>
          </a:xfrm>
        </p:grpSpPr>
        <p:cxnSp>
          <p:nvCxnSpPr>
            <p:cNvPr id="5" name="Straight Arrow Connector 4"/>
            <p:cNvCxnSpPr/>
            <p:nvPr/>
          </p:nvCxnSpPr>
          <p:spPr>
            <a:xfrm>
              <a:off x="6175287" y="1255952"/>
              <a:ext cx="0" cy="9816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175287" y="1502054"/>
              <a:ext cx="460382" cy="369332"/>
            </a:xfrm>
            <a:prstGeom prst="rect">
              <a:avLst/>
            </a:prstGeom>
            <a:noFill/>
          </p:spPr>
          <p:txBody>
            <a:bodyPr wrap="none" rtlCol="0">
              <a:spAutoFit/>
            </a:bodyPr>
            <a:lstStyle/>
            <a:p>
              <a:r>
                <a:rPr lang="en-US" b="1" dirty="0" smtClean="0"/>
                <a:t>V</a:t>
              </a:r>
              <a:r>
                <a:rPr lang="en-US" b="1" baseline="-25000" dirty="0" smtClean="0"/>
                <a:t>∞</a:t>
              </a:r>
              <a:endParaRPr lang="en-US" b="1" baseline="-25000" dirty="0"/>
            </a:p>
          </p:txBody>
        </p:sp>
      </p:grpSp>
      <p:grpSp>
        <p:nvGrpSpPr>
          <p:cNvPr id="21" name="Aircraft"/>
          <p:cNvGrpSpPr/>
          <p:nvPr/>
        </p:nvGrpSpPr>
        <p:grpSpPr>
          <a:xfrm>
            <a:off x="3506564" y="2466187"/>
            <a:ext cx="5337446" cy="4092042"/>
            <a:chOff x="3506564" y="2466187"/>
            <a:chExt cx="5337446" cy="4092042"/>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6564" y="2466187"/>
              <a:ext cx="5337446" cy="4092042"/>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63063" y="3978649"/>
              <a:ext cx="224447" cy="228936"/>
            </a:xfrm>
            <a:prstGeom prst="rect">
              <a:avLst/>
            </a:prstGeom>
          </p:spPr>
        </p:pic>
      </p:grpSp>
      <p:cxnSp>
        <p:nvCxnSpPr>
          <p:cNvPr id="26" name="Straight Connector 25"/>
          <p:cNvCxnSpPr/>
          <p:nvPr/>
        </p:nvCxnSpPr>
        <p:spPr>
          <a:xfrm flipH="1" flipV="1">
            <a:off x="4990011" y="1397726"/>
            <a:ext cx="404949" cy="1111046"/>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stretch>
            <a:fillRect/>
          </a:stretch>
        </p:blipFill>
        <p:spPr>
          <a:xfrm>
            <a:off x="5182222" y="1460061"/>
            <a:ext cx="1057551" cy="487722"/>
          </a:xfrm>
          <a:prstGeom prst="rect">
            <a:avLst/>
          </a:prstGeom>
        </p:spPr>
      </p:pic>
      <p:sp>
        <p:nvSpPr>
          <p:cNvPr id="38" name="TextBox 37"/>
          <p:cNvSpPr txBox="1"/>
          <p:nvPr/>
        </p:nvSpPr>
        <p:spPr>
          <a:xfrm>
            <a:off x="5374654" y="1596186"/>
            <a:ext cx="598241" cy="461665"/>
          </a:xfrm>
          <a:prstGeom prst="rect">
            <a:avLst/>
          </a:prstGeom>
          <a:noFill/>
        </p:spPr>
        <p:txBody>
          <a:bodyPr wrap="none" rtlCol="0">
            <a:spAutoFit/>
          </a:bodyPr>
          <a:lstStyle/>
          <a:p>
            <a:r>
              <a:rPr lang="en-US" sz="2400" b="1" dirty="0" smtClean="0">
                <a:latin typeface="Times New Roman" panose="02020603050405020304" pitchFamily="18" charset="0"/>
                <a:cs typeface="Times New Roman" panose="02020603050405020304" pitchFamily="18" charset="0"/>
              </a:rPr>
              <a:t>+ </a:t>
            </a:r>
            <a:r>
              <a:rPr lang="el-GR" sz="2400" b="1" dirty="0" smtClean="0">
                <a:latin typeface="Times New Roman" panose="02020603050405020304" pitchFamily="18" charset="0"/>
                <a:cs typeface="Times New Roman" panose="02020603050405020304" pitchFamily="18" charset="0"/>
              </a:rPr>
              <a:t>β</a:t>
            </a:r>
            <a:endParaRPr lang="en-US" sz="2400" b="1" dirty="0"/>
          </a:p>
        </p:txBody>
      </p:sp>
      <p:sp>
        <p:nvSpPr>
          <p:cNvPr id="39" name="TextBox 38"/>
          <p:cNvSpPr txBox="1"/>
          <p:nvPr/>
        </p:nvSpPr>
        <p:spPr>
          <a:xfrm>
            <a:off x="1254415" y="1486118"/>
            <a:ext cx="2658741" cy="461665"/>
          </a:xfrm>
          <a:prstGeom prst="rect">
            <a:avLst/>
          </a:prstGeom>
          <a:noFill/>
        </p:spPr>
        <p:txBody>
          <a:bodyPr wrap="none" rtlCol="0">
            <a:spAutoFit/>
          </a:bodyPr>
          <a:lstStyle/>
          <a:p>
            <a:r>
              <a:rPr lang="el-GR" sz="2400" b="1" dirty="0" smtClean="0">
                <a:latin typeface="Times New Roman" panose="02020603050405020304" pitchFamily="18" charset="0"/>
                <a:cs typeface="Times New Roman" panose="02020603050405020304" pitchFamily="18" charset="0"/>
              </a:rPr>
              <a:t>β</a:t>
            </a:r>
            <a:r>
              <a:rPr lang="en-US" sz="2400" b="1" dirty="0" smtClean="0">
                <a:latin typeface="Times New Roman" panose="02020603050405020304" pitchFamily="18" charset="0"/>
                <a:cs typeface="Times New Roman" panose="02020603050405020304" pitchFamily="18" charset="0"/>
              </a:rPr>
              <a:t> = Side Slip Angle</a:t>
            </a:r>
            <a:endParaRPr lang="en-US" sz="2400" b="1" dirty="0"/>
          </a:p>
        </p:txBody>
      </p:sp>
      <p:cxnSp>
        <p:nvCxnSpPr>
          <p:cNvPr id="41" name="Straight Connector 40"/>
          <p:cNvCxnSpPr/>
          <p:nvPr/>
        </p:nvCxnSpPr>
        <p:spPr>
          <a:xfrm flipV="1">
            <a:off x="6894286" y="5109029"/>
            <a:ext cx="0" cy="114892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4"/>
          <a:stretch>
            <a:fillRect/>
          </a:stretch>
        </p:blipFill>
        <p:spPr>
          <a:xfrm rot="20828589">
            <a:off x="6442875" y="5155969"/>
            <a:ext cx="449488" cy="244821"/>
          </a:xfrm>
          <a:prstGeom prst="rect">
            <a:avLst/>
          </a:prstGeom>
        </p:spPr>
      </p:pic>
      <p:sp>
        <p:nvSpPr>
          <p:cNvPr id="43" name="TextBox 42"/>
          <p:cNvSpPr txBox="1"/>
          <p:nvPr/>
        </p:nvSpPr>
        <p:spPr>
          <a:xfrm>
            <a:off x="6530084" y="4748403"/>
            <a:ext cx="364202" cy="461665"/>
          </a:xfrm>
          <a:prstGeom prst="rect">
            <a:avLst/>
          </a:prstGeom>
          <a:noFill/>
        </p:spPr>
        <p:txBody>
          <a:bodyPr wrap="none" rtlCol="0">
            <a:spAutoFit/>
          </a:bodyPr>
          <a:lstStyle/>
          <a:p>
            <a:r>
              <a:rPr lang="en-US" sz="2400" b="1" dirty="0">
                <a:latin typeface="Times New Roman" panose="02020603050405020304" pitchFamily="18" charset="0"/>
                <a:cs typeface="Times New Roman" panose="02020603050405020304" pitchFamily="18" charset="0"/>
              </a:rPr>
              <a:t>α</a:t>
            </a:r>
            <a:endParaRPr lang="en-US" sz="2400" b="1" dirty="0"/>
          </a:p>
        </p:txBody>
      </p:sp>
      <p:cxnSp>
        <p:nvCxnSpPr>
          <p:cNvPr id="45" name="Straight Arrow Connector 44"/>
          <p:cNvCxnSpPr/>
          <p:nvPr/>
        </p:nvCxnSpPr>
        <p:spPr>
          <a:xfrm flipH="1">
            <a:off x="5182222" y="6057900"/>
            <a:ext cx="1453447"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57883" y="5857845"/>
            <a:ext cx="498855" cy="400110"/>
          </a:xfrm>
          <a:prstGeom prst="rect">
            <a:avLst/>
          </a:prstGeom>
          <a:noFill/>
        </p:spPr>
        <p:txBody>
          <a:bodyPr wrap="none" rtlCol="0">
            <a:spAutoFit/>
          </a:bodyPr>
          <a:lstStyle/>
          <a:p>
            <a:r>
              <a:rPr lang="en-US" sz="2000" b="1" dirty="0" smtClean="0">
                <a:solidFill>
                  <a:srgbClr val="002060"/>
                </a:solidFill>
              </a:rPr>
              <a:t>∆L</a:t>
            </a:r>
            <a:endParaRPr lang="en-US" b="1" dirty="0">
              <a:solidFill>
                <a:srgbClr val="002060"/>
              </a:solidFill>
            </a:endParaRPr>
          </a:p>
        </p:txBody>
      </p:sp>
      <p:sp>
        <p:nvSpPr>
          <p:cNvPr id="47" name="Destabilizing Moment"/>
          <p:cNvSpPr/>
          <p:nvPr/>
        </p:nvSpPr>
        <p:spPr>
          <a:xfrm rot="16200000" flipH="1">
            <a:off x="2213651" y="4333458"/>
            <a:ext cx="2492163" cy="628463"/>
          </a:xfrm>
          <a:custGeom>
            <a:avLst/>
            <a:gdLst>
              <a:gd name="connsiteX0" fmla="*/ 0 w 497681"/>
              <a:gd name="connsiteY0" fmla="*/ 0 h 11906"/>
              <a:gd name="connsiteX1" fmla="*/ 0 w 497681"/>
              <a:gd name="connsiteY1" fmla="*/ 0 h 11906"/>
              <a:gd name="connsiteX2" fmla="*/ 80963 w 497681"/>
              <a:gd name="connsiteY2" fmla="*/ 9525 h 11906"/>
              <a:gd name="connsiteX3" fmla="*/ 133350 w 497681"/>
              <a:gd name="connsiteY3" fmla="*/ 11906 h 11906"/>
              <a:gd name="connsiteX4" fmla="*/ 497681 w 497681"/>
              <a:gd name="connsiteY4" fmla="*/ 11906 h 11906"/>
              <a:gd name="connsiteX0" fmla="*/ 0 w 497681"/>
              <a:gd name="connsiteY0" fmla="*/ 59727 h 76924"/>
              <a:gd name="connsiteX1" fmla="*/ 0 w 497681"/>
              <a:gd name="connsiteY1" fmla="*/ 59727 h 76924"/>
              <a:gd name="connsiteX2" fmla="*/ 104775 w 497681"/>
              <a:gd name="connsiteY2" fmla="*/ 196 h 76924"/>
              <a:gd name="connsiteX3" fmla="*/ 133350 w 497681"/>
              <a:gd name="connsiteY3" fmla="*/ 71633 h 76924"/>
              <a:gd name="connsiteX4" fmla="*/ 497681 w 497681"/>
              <a:gd name="connsiteY4" fmla="*/ 71633 h 76924"/>
              <a:gd name="connsiteX0" fmla="*/ 0 w 497681"/>
              <a:gd name="connsiteY0" fmla="*/ 74443 h 86349"/>
              <a:gd name="connsiteX1" fmla="*/ 0 w 497681"/>
              <a:gd name="connsiteY1" fmla="*/ 74443 h 86349"/>
              <a:gd name="connsiteX2" fmla="*/ 104775 w 497681"/>
              <a:gd name="connsiteY2" fmla="*/ 14912 h 86349"/>
              <a:gd name="connsiteX3" fmla="*/ 252413 w 497681"/>
              <a:gd name="connsiteY3" fmla="*/ 5387 h 86349"/>
              <a:gd name="connsiteX4" fmla="*/ 497681 w 497681"/>
              <a:gd name="connsiteY4" fmla="*/ 86349 h 86349"/>
              <a:gd name="connsiteX0" fmla="*/ 0 w 485774"/>
              <a:gd name="connsiteY0" fmla="*/ 77616 h 132385"/>
              <a:gd name="connsiteX1" fmla="*/ 0 w 485774"/>
              <a:gd name="connsiteY1" fmla="*/ 77616 h 132385"/>
              <a:gd name="connsiteX2" fmla="*/ 104775 w 485774"/>
              <a:gd name="connsiteY2" fmla="*/ 18085 h 132385"/>
              <a:gd name="connsiteX3" fmla="*/ 252413 w 485774"/>
              <a:gd name="connsiteY3" fmla="*/ 8560 h 132385"/>
              <a:gd name="connsiteX4" fmla="*/ 485774 w 485774"/>
              <a:gd name="connsiteY4" fmla="*/ 132385 h 132385"/>
              <a:gd name="connsiteX0" fmla="*/ 0 w 485774"/>
              <a:gd name="connsiteY0" fmla="*/ 77616 h 132385"/>
              <a:gd name="connsiteX1" fmla="*/ 0 w 485774"/>
              <a:gd name="connsiteY1" fmla="*/ 77616 h 132385"/>
              <a:gd name="connsiteX2" fmla="*/ 104775 w 485774"/>
              <a:gd name="connsiteY2" fmla="*/ 18085 h 132385"/>
              <a:gd name="connsiteX3" fmla="*/ 252413 w 485774"/>
              <a:gd name="connsiteY3" fmla="*/ 8560 h 132385"/>
              <a:gd name="connsiteX4" fmla="*/ 485774 w 485774"/>
              <a:gd name="connsiteY4" fmla="*/ 132385 h 132385"/>
              <a:gd name="connsiteX0" fmla="*/ 0 w 485774"/>
              <a:gd name="connsiteY0" fmla="*/ 85489 h 140258"/>
              <a:gd name="connsiteX1" fmla="*/ 0 w 485774"/>
              <a:gd name="connsiteY1" fmla="*/ 85489 h 140258"/>
              <a:gd name="connsiteX2" fmla="*/ 104775 w 485774"/>
              <a:gd name="connsiteY2" fmla="*/ 25958 h 140258"/>
              <a:gd name="connsiteX3" fmla="*/ 295275 w 485774"/>
              <a:gd name="connsiteY3" fmla="*/ 6908 h 140258"/>
              <a:gd name="connsiteX4" fmla="*/ 485774 w 485774"/>
              <a:gd name="connsiteY4" fmla="*/ 140258 h 140258"/>
              <a:gd name="connsiteX0" fmla="*/ 0 w 485774"/>
              <a:gd name="connsiteY0" fmla="*/ 84451 h 139220"/>
              <a:gd name="connsiteX1" fmla="*/ 0 w 485774"/>
              <a:gd name="connsiteY1" fmla="*/ 84451 h 139220"/>
              <a:gd name="connsiteX2" fmla="*/ 116681 w 485774"/>
              <a:gd name="connsiteY2" fmla="*/ 29683 h 139220"/>
              <a:gd name="connsiteX3" fmla="*/ 295275 w 485774"/>
              <a:gd name="connsiteY3" fmla="*/ 5870 h 139220"/>
              <a:gd name="connsiteX4" fmla="*/ 485774 w 485774"/>
              <a:gd name="connsiteY4" fmla="*/ 139220 h 139220"/>
              <a:gd name="connsiteX0" fmla="*/ 0 w 485774"/>
              <a:gd name="connsiteY0" fmla="*/ 85527 h 140296"/>
              <a:gd name="connsiteX1" fmla="*/ 0 w 485774"/>
              <a:gd name="connsiteY1" fmla="*/ 85527 h 140296"/>
              <a:gd name="connsiteX2" fmla="*/ 116681 w 485774"/>
              <a:gd name="connsiteY2" fmla="*/ 30759 h 140296"/>
              <a:gd name="connsiteX3" fmla="*/ 295275 w 485774"/>
              <a:gd name="connsiteY3" fmla="*/ 6946 h 140296"/>
              <a:gd name="connsiteX4" fmla="*/ 485774 w 485774"/>
              <a:gd name="connsiteY4" fmla="*/ 140296 h 140296"/>
              <a:gd name="connsiteX0" fmla="*/ 0 w 485774"/>
              <a:gd name="connsiteY0" fmla="*/ 85527 h 140296"/>
              <a:gd name="connsiteX1" fmla="*/ 0 w 485774"/>
              <a:gd name="connsiteY1" fmla="*/ 85527 h 140296"/>
              <a:gd name="connsiteX2" fmla="*/ 116681 w 485774"/>
              <a:gd name="connsiteY2" fmla="*/ 30759 h 140296"/>
              <a:gd name="connsiteX3" fmla="*/ 295275 w 485774"/>
              <a:gd name="connsiteY3" fmla="*/ 6946 h 140296"/>
              <a:gd name="connsiteX4" fmla="*/ 485774 w 485774"/>
              <a:gd name="connsiteY4" fmla="*/ 140296 h 140296"/>
              <a:gd name="connsiteX0" fmla="*/ 0 w 485774"/>
              <a:gd name="connsiteY0" fmla="*/ 84931 h 139700"/>
              <a:gd name="connsiteX1" fmla="*/ 2926 w 485774"/>
              <a:gd name="connsiteY1" fmla="*/ 107346 h 139700"/>
              <a:gd name="connsiteX2" fmla="*/ 116681 w 485774"/>
              <a:gd name="connsiteY2" fmla="*/ 30163 h 139700"/>
              <a:gd name="connsiteX3" fmla="*/ 295275 w 485774"/>
              <a:gd name="connsiteY3" fmla="*/ 6350 h 139700"/>
              <a:gd name="connsiteX4" fmla="*/ 485774 w 485774"/>
              <a:gd name="connsiteY4" fmla="*/ 139700 h 139700"/>
              <a:gd name="connsiteX0" fmla="*/ 0 w 500406"/>
              <a:gd name="connsiteY0" fmla="*/ 129762 h 139700"/>
              <a:gd name="connsiteX1" fmla="*/ 17558 w 500406"/>
              <a:gd name="connsiteY1" fmla="*/ 107346 h 139700"/>
              <a:gd name="connsiteX2" fmla="*/ 131313 w 500406"/>
              <a:gd name="connsiteY2" fmla="*/ 30163 h 139700"/>
              <a:gd name="connsiteX3" fmla="*/ 309907 w 500406"/>
              <a:gd name="connsiteY3" fmla="*/ 6350 h 139700"/>
              <a:gd name="connsiteX4" fmla="*/ 500406 w 500406"/>
              <a:gd name="connsiteY4" fmla="*/ 139700 h 139700"/>
              <a:gd name="connsiteX0" fmla="*/ 0 w 506259"/>
              <a:gd name="connsiteY0" fmla="*/ 129762 h 139700"/>
              <a:gd name="connsiteX1" fmla="*/ 23411 w 506259"/>
              <a:gd name="connsiteY1" fmla="*/ 107346 h 139700"/>
              <a:gd name="connsiteX2" fmla="*/ 137166 w 506259"/>
              <a:gd name="connsiteY2" fmla="*/ 30163 h 139700"/>
              <a:gd name="connsiteX3" fmla="*/ 315760 w 506259"/>
              <a:gd name="connsiteY3" fmla="*/ 6350 h 139700"/>
              <a:gd name="connsiteX4" fmla="*/ 506259 w 506259"/>
              <a:gd name="connsiteY4" fmla="*/ 139700 h 1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9" h="139700">
                <a:moveTo>
                  <a:pt x="0" y="129762"/>
                </a:moveTo>
                <a:cubicBezTo>
                  <a:pt x="5853" y="122290"/>
                  <a:pt x="550" y="123946"/>
                  <a:pt x="23411" y="107346"/>
                </a:cubicBezTo>
                <a:cubicBezTo>
                  <a:pt x="46272" y="90746"/>
                  <a:pt x="88441" y="46996"/>
                  <a:pt x="137166" y="30163"/>
                </a:cubicBezTo>
                <a:cubicBezTo>
                  <a:pt x="185891" y="13330"/>
                  <a:pt x="254244" y="-11906"/>
                  <a:pt x="315760" y="6350"/>
                </a:cubicBezTo>
                <a:cubicBezTo>
                  <a:pt x="377276" y="24606"/>
                  <a:pt x="465777" y="73025"/>
                  <a:pt x="506259" y="139700"/>
                </a:cubicBezTo>
              </a:path>
            </a:pathLst>
          </a:custGeom>
          <a:noFill/>
          <a:ln w="25400">
            <a:solidFill>
              <a:srgbClr val="00B050"/>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1522966" y="4512208"/>
            <a:ext cx="1615442" cy="892552"/>
          </a:xfrm>
          <a:prstGeom prst="rect">
            <a:avLst/>
          </a:prstGeom>
          <a:noFill/>
        </p:spPr>
        <p:txBody>
          <a:bodyPr wrap="none" rtlCol="0">
            <a:spAutoFit/>
          </a:bodyPr>
          <a:lstStyle/>
          <a:p>
            <a:pPr algn="ctr"/>
            <a:r>
              <a:rPr lang="en-US" sz="2000" b="1" dirty="0" smtClean="0"/>
              <a:t>N</a:t>
            </a:r>
            <a:br>
              <a:rPr lang="en-US" sz="2000" b="1" dirty="0" smtClean="0"/>
            </a:br>
            <a:r>
              <a:rPr lang="en-US" sz="1600" b="1" dirty="0" smtClean="0"/>
              <a:t>Positive Yawing</a:t>
            </a:r>
            <a:br>
              <a:rPr lang="en-US" sz="1600" b="1" dirty="0" smtClean="0"/>
            </a:br>
            <a:r>
              <a:rPr lang="en-US" sz="1600" b="1" dirty="0" smtClean="0"/>
              <a:t>Moment</a:t>
            </a:r>
            <a:endParaRPr lang="en-US" sz="1400" b="1" dirty="0"/>
          </a:p>
        </p:txBody>
      </p:sp>
      <p:sp>
        <p:nvSpPr>
          <p:cNvPr id="50" name="TextBox 49"/>
          <p:cNvSpPr txBox="1"/>
          <p:nvPr/>
        </p:nvSpPr>
        <p:spPr>
          <a:xfrm>
            <a:off x="8116736" y="4958484"/>
            <a:ext cx="2663293" cy="830997"/>
          </a:xfrm>
          <a:prstGeom prst="rect">
            <a:avLst/>
          </a:prstGeom>
          <a:noFill/>
        </p:spPr>
        <p:txBody>
          <a:bodyPr wrap="none" rtlCol="0">
            <a:spAutoFit/>
          </a:bodyPr>
          <a:lstStyle/>
          <a:p>
            <a:pPr algn="ctr"/>
            <a:r>
              <a:rPr lang="en-US" sz="2400" b="1" dirty="0" smtClean="0">
                <a:solidFill>
                  <a:srgbClr val="002060"/>
                </a:solidFill>
              </a:rPr>
              <a:t>Directionally</a:t>
            </a:r>
            <a:br>
              <a:rPr lang="en-US" sz="2400" b="1" dirty="0" smtClean="0">
                <a:solidFill>
                  <a:srgbClr val="002060"/>
                </a:solidFill>
              </a:rPr>
            </a:br>
            <a:r>
              <a:rPr lang="en-US" sz="2400" b="1" dirty="0" smtClean="0">
                <a:solidFill>
                  <a:srgbClr val="002060"/>
                </a:solidFill>
              </a:rPr>
              <a:t>Statically Stable !</a:t>
            </a:r>
            <a:endParaRPr lang="en-US" sz="2400" b="1" dirty="0">
              <a:solidFill>
                <a:srgbClr val="002060"/>
              </a:solidFill>
            </a:endParaRPr>
          </a:p>
        </p:txBody>
      </p:sp>
      <p:sp>
        <p:nvSpPr>
          <p:cNvPr id="51" name="TextBox 50"/>
          <p:cNvSpPr txBox="1"/>
          <p:nvPr/>
        </p:nvSpPr>
        <p:spPr>
          <a:xfrm>
            <a:off x="7238171" y="5846116"/>
            <a:ext cx="4420422" cy="369332"/>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t>A symm. Airfoil is used for the Vertical Tail.</a:t>
            </a:r>
            <a:endParaRPr lang="en-US" dirty="0"/>
          </a:p>
        </p:txBody>
      </p:sp>
      <p:sp>
        <p:nvSpPr>
          <p:cNvPr id="4" name="Rectangle 3"/>
          <p:cNvSpPr/>
          <p:nvPr/>
        </p:nvSpPr>
        <p:spPr>
          <a:xfrm>
            <a:off x="1008503" y="376265"/>
            <a:ext cx="10546188" cy="757130"/>
          </a:xfrm>
          <a:prstGeom prst="rect">
            <a:avLst/>
          </a:prstGeom>
        </p:spPr>
        <p:txBody>
          <a:bodyPr wrap="square">
            <a:spAutoFit/>
          </a:bodyPr>
          <a:lstStyle/>
          <a:p>
            <a:pPr>
              <a:lnSpc>
                <a:spcPct val="90000"/>
              </a:lnSpc>
              <a:spcBef>
                <a:spcPct val="0"/>
              </a:spcBef>
            </a:pPr>
            <a:r>
              <a:rPr lang="en-GB" sz="4800" b="1" dirty="0" smtClean="0">
                <a:latin typeface="+mj-lt"/>
                <a:ea typeface="+mj-ea"/>
                <a:cs typeface="+mj-cs"/>
              </a:rPr>
              <a:t>Directional static </a:t>
            </a:r>
            <a:r>
              <a:rPr lang="en-GB" sz="4800" b="1" dirty="0">
                <a:latin typeface="+mj-lt"/>
                <a:ea typeface="+mj-ea"/>
                <a:cs typeface="+mj-cs"/>
              </a:rPr>
              <a:t>stability</a:t>
            </a:r>
          </a:p>
        </p:txBody>
      </p:sp>
    </p:spTree>
    <p:extLst>
      <p:ext uri="{BB962C8B-B14F-4D97-AF65-F5344CB8AC3E}">
        <p14:creationId xmlns:p14="http://schemas.microsoft.com/office/powerpoint/2010/main" val="139662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up)">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mph" presetSubtype="0" fill="hold" nodeType="clickEffect">
                                  <p:stCondLst>
                                    <p:cond delay="0"/>
                                  </p:stCondLst>
                                  <p:childTnLst>
                                    <p:animRot by="-1200000">
                                      <p:cBhvr>
                                        <p:cTn id="16" dur="2000" fill="hold"/>
                                        <p:tgtEl>
                                          <p:spTgt spid="21"/>
                                        </p:tgtEl>
                                        <p:attrNameLst>
                                          <p:attrName>r</p:attrName>
                                        </p:attrNameLst>
                                      </p:cBhvr>
                                    </p:animRo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down)">
                                      <p:cBhvr>
                                        <p:cTn id="20" dur="500"/>
                                        <p:tgtEl>
                                          <p:spTgt spid="26"/>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barn(inVertical)">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ipe(down)">
                                      <p:cBhvr>
                                        <p:cTn id="35" dur="500"/>
                                        <p:tgtEl>
                                          <p:spTgt spid="4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wipe(down)">
                                      <p:cBhvr>
                                        <p:cTn id="38" dur="500"/>
                                        <p:tgtEl>
                                          <p:spTgt spid="43"/>
                                        </p:tgtEl>
                                      </p:cBhvr>
                                    </p:animEffect>
                                  </p:childTnLst>
                                </p:cTn>
                              </p:par>
                              <p:par>
                                <p:cTn id="39" presetID="22" presetClass="entr" presetSubtype="4"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wipe(down)">
                                      <p:cBhvr>
                                        <p:cTn id="41" dur="500"/>
                                        <p:tgtEl>
                                          <p:spTgt spid="4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wipe(down)">
                                      <p:cBhvr>
                                        <p:cTn id="46" dur="500"/>
                                        <p:tgtEl>
                                          <p:spTgt spid="45"/>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down)">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14" presetClass="entr" presetSubtype="10"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randombar(horizontal)">
                                      <p:cBhvr>
                                        <p:cTn id="54" dur="500"/>
                                        <p:tgtEl>
                                          <p:spTgt spid="47"/>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down)">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38"/>
                                        </p:tgtEl>
                                      </p:cBhvr>
                                    </p:animEffect>
                                    <p:set>
                                      <p:cBhvr>
                                        <p:cTn id="65" dur="1" fill="hold">
                                          <p:stCondLst>
                                            <p:cond delay="499"/>
                                          </p:stCondLst>
                                        </p:cTn>
                                        <p:tgtEl>
                                          <p:spTgt spid="38"/>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37"/>
                                        </p:tgtEl>
                                      </p:cBhvr>
                                    </p:animEffect>
                                    <p:set>
                                      <p:cBhvr>
                                        <p:cTn id="68" dur="1" fill="hold">
                                          <p:stCondLst>
                                            <p:cond delay="499"/>
                                          </p:stCondLst>
                                        </p:cTn>
                                        <p:tgtEl>
                                          <p:spTgt spid="37"/>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42"/>
                                        </p:tgtEl>
                                      </p:cBhvr>
                                    </p:animEffect>
                                    <p:set>
                                      <p:cBhvr>
                                        <p:cTn id="71" dur="1" fill="hold">
                                          <p:stCondLst>
                                            <p:cond delay="499"/>
                                          </p:stCondLst>
                                        </p:cTn>
                                        <p:tgtEl>
                                          <p:spTgt spid="42"/>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500"/>
                                        <p:tgtEl>
                                          <p:spTgt spid="43"/>
                                        </p:tgtEl>
                                      </p:cBhvr>
                                    </p:animEffect>
                                    <p:set>
                                      <p:cBhvr>
                                        <p:cTn id="74" dur="1" fill="hold">
                                          <p:stCondLst>
                                            <p:cond delay="499"/>
                                          </p:stCondLst>
                                        </p:cTn>
                                        <p:tgtEl>
                                          <p:spTgt spid="43"/>
                                        </p:tgtEl>
                                        <p:attrNameLst>
                                          <p:attrName>style.visibility</p:attrName>
                                        </p:attrNameLst>
                                      </p:cBhvr>
                                      <p:to>
                                        <p:strVal val="hidden"/>
                                      </p:to>
                                    </p:set>
                                  </p:childTnLst>
                                </p:cTn>
                              </p:par>
                              <p:par>
                                <p:cTn id="75" presetID="10" presetClass="exit" presetSubtype="0" fill="hold" nodeType="withEffect">
                                  <p:stCondLst>
                                    <p:cond delay="0"/>
                                  </p:stCondLst>
                                  <p:childTnLst>
                                    <p:animEffect transition="out" filter="fade">
                                      <p:cBhvr>
                                        <p:cTn id="76" dur="500"/>
                                        <p:tgtEl>
                                          <p:spTgt spid="41"/>
                                        </p:tgtEl>
                                      </p:cBhvr>
                                    </p:animEffect>
                                    <p:set>
                                      <p:cBhvr>
                                        <p:cTn id="77" dur="1" fill="hold">
                                          <p:stCondLst>
                                            <p:cond delay="499"/>
                                          </p:stCondLst>
                                        </p:cTn>
                                        <p:tgtEl>
                                          <p:spTgt spid="41"/>
                                        </p:tgtEl>
                                        <p:attrNameLst>
                                          <p:attrName>style.visibility</p:attrName>
                                        </p:attrNameLst>
                                      </p:cBhvr>
                                      <p:to>
                                        <p:strVal val="hidden"/>
                                      </p:to>
                                    </p:set>
                                  </p:childTnLst>
                                </p:cTn>
                              </p:par>
                              <p:par>
                                <p:cTn id="78" presetID="10" presetClass="exit" presetSubtype="0" fill="hold" nodeType="withEffect">
                                  <p:stCondLst>
                                    <p:cond delay="0"/>
                                  </p:stCondLst>
                                  <p:childTnLst>
                                    <p:animEffect transition="out" filter="fade">
                                      <p:cBhvr>
                                        <p:cTn id="79" dur="500"/>
                                        <p:tgtEl>
                                          <p:spTgt spid="45"/>
                                        </p:tgtEl>
                                      </p:cBhvr>
                                    </p:animEffect>
                                    <p:set>
                                      <p:cBhvr>
                                        <p:cTn id="80" dur="1" fill="hold">
                                          <p:stCondLst>
                                            <p:cond delay="499"/>
                                          </p:stCondLst>
                                        </p:cTn>
                                        <p:tgtEl>
                                          <p:spTgt spid="45"/>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46"/>
                                        </p:tgtEl>
                                      </p:cBhvr>
                                    </p:animEffect>
                                    <p:set>
                                      <p:cBhvr>
                                        <p:cTn id="83" dur="1" fill="hold">
                                          <p:stCondLst>
                                            <p:cond delay="499"/>
                                          </p:stCondLst>
                                        </p:cTn>
                                        <p:tgtEl>
                                          <p:spTgt spid="46"/>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47"/>
                                        </p:tgtEl>
                                      </p:cBhvr>
                                    </p:animEffect>
                                    <p:set>
                                      <p:cBhvr>
                                        <p:cTn id="86" dur="1" fill="hold">
                                          <p:stCondLst>
                                            <p:cond delay="499"/>
                                          </p:stCondLst>
                                        </p:cTn>
                                        <p:tgtEl>
                                          <p:spTgt spid="47"/>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48"/>
                                        </p:tgtEl>
                                      </p:cBhvr>
                                    </p:animEffect>
                                    <p:set>
                                      <p:cBhvr>
                                        <p:cTn id="89" dur="1" fill="hold">
                                          <p:stCondLst>
                                            <p:cond delay="499"/>
                                          </p:stCondLst>
                                        </p:cTn>
                                        <p:tgtEl>
                                          <p:spTgt spid="48"/>
                                        </p:tgtEl>
                                        <p:attrNameLst>
                                          <p:attrName>style.visibility</p:attrName>
                                        </p:attrNameLst>
                                      </p:cBhvr>
                                      <p:to>
                                        <p:strVal val="hidden"/>
                                      </p:to>
                                    </p:set>
                                  </p:childTnLst>
                                </p:cTn>
                              </p:par>
                            </p:childTnLst>
                          </p:cTn>
                        </p:par>
                        <p:par>
                          <p:cTn id="90" fill="hold">
                            <p:stCondLst>
                              <p:cond delay="500"/>
                            </p:stCondLst>
                            <p:childTnLst>
                              <p:par>
                                <p:cTn id="91" presetID="8" presetClass="emph" presetSubtype="0" fill="hold" nodeType="afterEffect">
                                  <p:stCondLst>
                                    <p:cond delay="0"/>
                                  </p:stCondLst>
                                  <p:childTnLst>
                                    <p:animRot by="1200000">
                                      <p:cBhvr>
                                        <p:cTn id="92" dur="2000" fill="hold"/>
                                        <p:tgtEl>
                                          <p:spTgt spid="21"/>
                                        </p:tgtEl>
                                        <p:attrNameLst>
                                          <p:attrName>r</p:attrName>
                                        </p:attrNameLst>
                                      </p:cBhvr>
                                    </p:animRot>
                                  </p:childTnLst>
                                </p:cTn>
                              </p:par>
                            </p:childTnLst>
                          </p:cTn>
                        </p:par>
                        <p:par>
                          <p:cTn id="93" fill="hold">
                            <p:stCondLst>
                              <p:cond delay="2500"/>
                            </p:stCondLst>
                            <p:childTnLst>
                              <p:par>
                                <p:cTn id="94" presetID="53" presetClass="entr" presetSubtype="16" fill="hold" grpId="0" nodeType="afterEffect">
                                  <p:stCondLst>
                                    <p:cond delay="0"/>
                                  </p:stCondLst>
                                  <p:childTnLst>
                                    <p:set>
                                      <p:cBhvr>
                                        <p:cTn id="95" dur="1" fill="hold">
                                          <p:stCondLst>
                                            <p:cond delay="0"/>
                                          </p:stCondLst>
                                        </p:cTn>
                                        <p:tgtEl>
                                          <p:spTgt spid="50"/>
                                        </p:tgtEl>
                                        <p:attrNameLst>
                                          <p:attrName>style.visibility</p:attrName>
                                        </p:attrNameLst>
                                      </p:cBhvr>
                                      <p:to>
                                        <p:strVal val="visible"/>
                                      </p:to>
                                    </p:set>
                                    <p:anim calcmode="lin" valueType="num">
                                      <p:cBhvr>
                                        <p:cTn id="96" dur="500" fill="hold"/>
                                        <p:tgtEl>
                                          <p:spTgt spid="50"/>
                                        </p:tgtEl>
                                        <p:attrNameLst>
                                          <p:attrName>ppt_w</p:attrName>
                                        </p:attrNameLst>
                                      </p:cBhvr>
                                      <p:tavLst>
                                        <p:tav tm="0">
                                          <p:val>
                                            <p:fltVal val="0"/>
                                          </p:val>
                                        </p:tav>
                                        <p:tav tm="100000">
                                          <p:val>
                                            <p:strVal val="#ppt_w"/>
                                          </p:val>
                                        </p:tav>
                                      </p:tavLst>
                                    </p:anim>
                                    <p:anim calcmode="lin" valueType="num">
                                      <p:cBhvr>
                                        <p:cTn id="97" dur="500" fill="hold"/>
                                        <p:tgtEl>
                                          <p:spTgt spid="50"/>
                                        </p:tgtEl>
                                        <p:attrNameLst>
                                          <p:attrName>ppt_h</p:attrName>
                                        </p:attrNameLst>
                                      </p:cBhvr>
                                      <p:tavLst>
                                        <p:tav tm="0">
                                          <p:val>
                                            <p:fltVal val="0"/>
                                          </p:val>
                                        </p:tav>
                                        <p:tav tm="100000">
                                          <p:val>
                                            <p:strVal val="#ppt_h"/>
                                          </p:val>
                                        </p:tav>
                                      </p:tavLst>
                                    </p:anim>
                                    <p:animEffect transition="in" filter="fade">
                                      <p:cBhvr>
                                        <p:cTn id="98" dur="500"/>
                                        <p:tgtEl>
                                          <p:spTgt spid="50"/>
                                        </p:tgtEl>
                                      </p:cBhvr>
                                    </p:animEffect>
                                  </p:childTnLst>
                                </p:cTn>
                              </p:par>
                            </p:childTnLst>
                          </p:cTn>
                        </p:par>
                        <p:par>
                          <p:cTn id="99" fill="hold">
                            <p:stCondLst>
                              <p:cond delay="3000"/>
                            </p:stCondLst>
                            <p:childTnLst>
                              <p:par>
                                <p:cTn id="100" presetID="22" presetClass="entr" presetSubtype="4" fill="hold" grpId="0" nodeType="after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wipe(down)">
                                      <p:cBhvr>
                                        <p:cTn id="10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43" grpId="0"/>
      <p:bldP spid="43" grpId="1"/>
      <p:bldP spid="46" grpId="0"/>
      <p:bldP spid="46" grpId="1"/>
      <p:bldP spid="47" grpId="0" animBg="1"/>
      <p:bldP spid="47" grpId="1" animBg="1"/>
      <p:bldP spid="48" grpId="0"/>
      <p:bldP spid="48" grpId="1"/>
      <p:bldP spid="50" grpId="0"/>
      <p:bldP spid="5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a:off x="6673535" y="1524750"/>
            <a:ext cx="0" cy="51413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a:off x="2175972" y="4280273"/>
            <a:ext cx="919575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5988518" y="1340084"/>
            <a:ext cx="897147" cy="461665"/>
          </a:xfrm>
          <a:prstGeom prst="rect">
            <a:avLst/>
          </a:prstGeom>
          <a:noFill/>
        </p:spPr>
        <p:txBody>
          <a:bodyPr wrap="square" rtlCol="0">
            <a:spAutoFit/>
          </a:bodyPr>
          <a:lstStyle/>
          <a:p>
            <a:r>
              <a:rPr lang="en-US" sz="2400" b="1" dirty="0" smtClean="0">
                <a:solidFill>
                  <a:schemeClr val="accent3">
                    <a:lumMod val="50000"/>
                  </a:schemeClr>
                </a:solidFill>
              </a:rPr>
              <a:t>C</a:t>
            </a:r>
            <a:r>
              <a:rPr lang="en-US" sz="2400" b="1" baseline="-25000" dirty="0" smtClean="0">
                <a:solidFill>
                  <a:schemeClr val="accent3">
                    <a:lumMod val="50000"/>
                  </a:schemeClr>
                </a:solidFill>
              </a:rPr>
              <a:t>n</a:t>
            </a:r>
            <a:endParaRPr lang="en-US" sz="2400" b="1" baseline="-25000" dirty="0">
              <a:solidFill>
                <a:schemeClr val="accent3">
                  <a:lumMod val="50000"/>
                </a:schemeClr>
              </a:solidFill>
            </a:endParaRPr>
          </a:p>
        </p:txBody>
      </p:sp>
      <p:sp>
        <p:nvSpPr>
          <p:cNvPr id="5" name="TextBox 4"/>
          <p:cNvSpPr txBox="1"/>
          <p:nvPr/>
        </p:nvSpPr>
        <p:spPr>
          <a:xfrm>
            <a:off x="11247210" y="3818608"/>
            <a:ext cx="461170" cy="461665"/>
          </a:xfrm>
          <a:prstGeom prst="rect">
            <a:avLst/>
          </a:prstGeom>
          <a:noFill/>
        </p:spPr>
        <p:txBody>
          <a:bodyPr wrap="square" rtlCol="0">
            <a:spAutoFit/>
          </a:bodyPr>
          <a:lstStyle/>
          <a:p>
            <a:r>
              <a:rPr lang="en-US" sz="2400" b="1" dirty="0" smtClean="0">
                <a:solidFill>
                  <a:schemeClr val="accent3">
                    <a:lumMod val="50000"/>
                  </a:schemeClr>
                </a:solidFill>
                <a:latin typeface="Times New Roman" panose="02020603050405020304" pitchFamily="18" charset="0"/>
                <a:cs typeface="Times New Roman" panose="02020603050405020304" pitchFamily="18" charset="0"/>
              </a:rPr>
              <a:t>β</a:t>
            </a:r>
            <a:endParaRPr lang="en-US" sz="2400" b="1" baseline="-25000" dirty="0">
              <a:solidFill>
                <a:schemeClr val="accent3">
                  <a:lumMod val="50000"/>
                </a:schemeClr>
              </a:solidFill>
            </a:endParaRPr>
          </a:p>
        </p:txBody>
      </p:sp>
      <p:cxnSp>
        <p:nvCxnSpPr>
          <p:cNvPr id="12" name="Straight Connector 11"/>
          <p:cNvCxnSpPr/>
          <p:nvPr/>
        </p:nvCxnSpPr>
        <p:spPr>
          <a:xfrm flipV="1">
            <a:off x="3459191" y="2188994"/>
            <a:ext cx="6287159" cy="427989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746350" y="1819662"/>
            <a:ext cx="1323119" cy="369332"/>
          </a:xfrm>
          <a:prstGeom prst="rect">
            <a:avLst/>
          </a:prstGeom>
          <a:noFill/>
        </p:spPr>
        <p:txBody>
          <a:bodyPr wrap="none" rtlCol="0">
            <a:spAutoFit/>
          </a:bodyPr>
          <a:lstStyle/>
          <a:p>
            <a:r>
              <a:rPr lang="en-US" b="1" dirty="0" smtClean="0"/>
              <a:t>Stable A/C</a:t>
            </a:r>
            <a:endParaRPr lang="en-US" b="1" dirty="0"/>
          </a:p>
        </p:txBody>
      </p:sp>
      <mc:AlternateContent xmlns:mc="http://schemas.openxmlformats.org/markup-compatibility/2006">
        <mc:Choice xmlns:a14="http://schemas.microsoft.com/office/drawing/2010/main" Requires="a14">
          <p:sp>
            <p:nvSpPr>
              <p:cNvPr id="6" name="Rectangle 5"/>
              <p:cNvSpPr/>
              <p:nvPr/>
            </p:nvSpPr>
            <p:spPr>
              <a:xfrm>
                <a:off x="1128306" y="713519"/>
                <a:ext cx="4732167" cy="758669"/>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3600" i="1">
                              <a:latin typeface="Cambria Math" panose="02040503050406030204" pitchFamily="18" charset="0"/>
                            </a:rPr>
                          </m:ctrlPr>
                        </m:sSubPr>
                        <m:e>
                          <m:r>
                            <m:rPr>
                              <m:sty m:val="p"/>
                            </m:rPr>
                            <a:rPr lang="en-US" sz="3600">
                              <a:latin typeface="Cambria Math" panose="02040503050406030204" pitchFamily="18" charset="0"/>
                            </a:rPr>
                            <m:t>C</m:t>
                          </m:r>
                        </m:e>
                        <m:sub>
                          <m:sSub>
                            <m:sSubPr>
                              <m:ctrlPr>
                                <a:rPr lang="en-US" sz="3600" i="1">
                                  <a:latin typeface="Cambria Math" panose="02040503050406030204" pitchFamily="18" charset="0"/>
                                </a:rPr>
                              </m:ctrlPr>
                            </m:sSubPr>
                            <m:e>
                              <m:r>
                                <m:rPr>
                                  <m:sty m:val="p"/>
                                </m:rPr>
                                <a:rPr lang="en-US" sz="3600">
                                  <a:latin typeface="Cambria Math" panose="02040503050406030204" pitchFamily="18" charset="0"/>
                                </a:rPr>
                                <m:t>n</m:t>
                              </m:r>
                            </m:e>
                            <m:sub>
                              <m:r>
                                <m:rPr>
                                  <m:sty m:val="p"/>
                                </m:rPr>
                                <a:rPr lang="el-GR" sz="3600">
                                  <a:latin typeface="Cambria Math" panose="02040503050406030204" pitchFamily="18" charset="0"/>
                                </a:rPr>
                                <m:t>β</m:t>
                              </m:r>
                            </m:sub>
                          </m:sSub>
                        </m:sub>
                      </m:sSub>
                      <m:r>
                        <a:rPr lang="en-US" sz="3600">
                          <a:latin typeface="Cambria Math" panose="02040503050406030204" pitchFamily="18" charset="0"/>
                        </a:rPr>
                        <m:t> </m:t>
                      </m:r>
                      <m:r>
                        <m:rPr>
                          <m:sty m:val="p"/>
                        </m:rPr>
                        <a:rPr lang="en-US" sz="3600">
                          <a:latin typeface="Cambria Math" panose="02040503050406030204" pitchFamily="18" charset="0"/>
                        </a:rPr>
                        <m:t>MUST</m:t>
                      </m:r>
                      <m:r>
                        <a:rPr lang="en-US" sz="3600">
                          <a:latin typeface="Cambria Math" panose="02040503050406030204" pitchFamily="18" charset="0"/>
                        </a:rPr>
                        <m:t> </m:t>
                      </m:r>
                      <m:r>
                        <m:rPr>
                          <m:sty m:val="p"/>
                        </m:rPr>
                        <a:rPr lang="en-US" sz="3600">
                          <a:latin typeface="Cambria Math" panose="02040503050406030204" pitchFamily="18" charset="0"/>
                        </a:rPr>
                        <m:t>be</m:t>
                      </m:r>
                      <m:r>
                        <a:rPr lang="en-US" sz="3600">
                          <a:latin typeface="Cambria Math" panose="02040503050406030204" pitchFamily="18" charset="0"/>
                        </a:rPr>
                        <m:t> </m:t>
                      </m:r>
                      <m:r>
                        <m:rPr>
                          <m:sty m:val="p"/>
                        </m:rPr>
                        <a:rPr lang="en-US" sz="3600">
                          <a:latin typeface="Cambria Math" panose="02040503050406030204" pitchFamily="18" charset="0"/>
                        </a:rPr>
                        <m:t>Positive</m:t>
                      </m:r>
                    </m:oMath>
                  </m:oMathPara>
                </a14:m>
                <a:endParaRPr lang="en-GB" sz="3600" dirty="0"/>
              </a:p>
            </p:txBody>
          </p:sp>
        </mc:Choice>
        <mc:Fallback>
          <p:sp>
            <p:nvSpPr>
              <p:cNvPr id="6" name="Rectangle 5"/>
              <p:cNvSpPr>
                <a:spLocks noRot="1" noChangeAspect="1" noMove="1" noResize="1" noEditPoints="1" noAdjustHandles="1" noChangeArrowheads="1" noChangeShapeType="1" noTextEdit="1"/>
              </p:cNvSpPr>
              <p:nvPr/>
            </p:nvSpPr>
            <p:spPr>
              <a:xfrm>
                <a:off x="1128306" y="713519"/>
                <a:ext cx="4732167" cy="758669"/>
              </a:xfrm>
              <a:prstGeom prst="rect">
                <a:avLst/>
              </a:prstGeo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733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par>
                          <p:cTn id="15" fill="hold">
                            <p:stCondLst>
                              <p:cond delay="500"/>
                            </p:stCondLst>
                            <p:childTnLst>
                              <p:par>
                                <p:cTn id="16" presetID="2" presetClass="entr" presetSubtype="1"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0-#ppt_h/2"/>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par>
                                <p:cTn id="29" presetID="2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64837" y="1300757"/>
            <a:ext cx="9620250" cy="3276600"/>
            <a:chOff x="1530714" y="2215703"/>
            <a:chExt cx="9620250" cy="327660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714" y="2215703"/>
              <a:ext cx="9620250" cy="32766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4905" y="4475812"/>
              <a:ext cx="258445" cy="263614"/>
            </a:xfrm>
            <a:prstGeom prst="rect">
              <a:avLst/>
            </a:prstGeom>
          </p:spPr>
        </p:pic>
      </p:grpSp>
      <p:sp>
        <p:nvSpPr>
          <p:cNvPr id="17" name="TextBox 16"/>
          <p:cNvSpPr txBox="1"/>
          <p:nvPr/>
        </p:nvSpPr>
        <p:spPr>
          <a:xfrm>
            <a:off x="1251678" y="4732646"/>
            <a:ext cx="6719340" cy="369332"/>
          </a:xfrm>
          <a:prstGeom prst="rect">
            <a:avLst/>
          </a:prstGeom>
          <a:noFill/>
        </p:spPr>
        <p:txBody>
          <a:bodyPr wrap="none" rtlCol="0">
            <a:spAutoFit/>
          </a:bodyPr>
          <a:lstStyle/>
          <a:p>
            <a:pPr marL="285750" indent="-285750">
              <a:buFont typeface="Courier New" panose="02070309020205020404" pitchFamily="49" charset="0"/>
              <a:buChar char="o"/>
            </a:pPr>
            <a:r>
              <a:rPr lang="en-US" dirty="0" smtClean="0"/>
              <a:t>If the generated </a:t>
            </a:r>
            <a:r>
              <a:rPr lang="en-US" dirty="0" smtClean="0">
                <a:solidFill>
                  <a:srgbClr val="0070C0"/>
                </a:solidFill>
              </a:rPr>
              <a:t>Rolling Moment </a:t>
            </a:r>
            <a:r>
              <a:rPr lang="en-US" dirty="0" smtClean="0"/>
              <a:t>returns the aircraft to Equilibrium </a:t>
            </a:r>
            <a:endParaRPr lang="en-US" dirty="0"/>
          </a:p>
        </p:txBody>
      </p:sp>
      <p:sp>
        <p:nvSpPr>
          <p:cNvPr id="18" name="TextBox 17"/>
          <p:cNvSpPr txBox="1"/>
          <p:nvPr/>
        </p:nvSpPr>
        <p:spPr>
          <a:xfrm>
            <a:off x="5405607" y="5159841"/>
            <a:ext cx="3423053" cy="369332"/>
          </a:xfrm>
          <a:prstGeom prst="rect">
            <a:avLst/>
          </a:prstGeom>
          <a:noFill/>
        </p:spPr>
        <p:txBody>
          <a:bodyPr wrap="none" rtlCol="0">
            <a:spAutoFit/>
          </a:bodyPr>
          <a:lstStyle/>
          <a:p>
            <a:pPr marL="285750" indent="-285750">
              <a:buFont typeface="Courier New" panose="02070309020205020404" pitchFamily="49" charset="0"/>
              <a:buChar char="o"/>
            </a:pPr>
            <a:r>
              <a:rPr lang="en-US" dirty="0" smtClean="0"/>
              <a:t>Then the A/C is </a:t>
            </a:r>
            <a:r>
              <a:rPr lang="en-US" b="1" dirty="0" smtClean="0">
                <a:solidFill>
                  <a:srgbClr val="00B050"/>
                </a:solidFill>
              </a:rPr>
              <a:t>Stable</a:t>
            </a:r>
            <a:r>
              <a:rPr lang="en-US" dirty="0" smtClean="0"/>
              <a:t> Laterally.</a:t>
            </a:r>
            <a:endParaRPr lang="en-US" dirty="0"/>
          </a:p>
        </p:txBody>
      </p:sp>
      <p:sp>
        <p:nvSpPr>
          <p:cNvPr id="19" name="TextBox 18"/>
          <p:cNvSpPr txBox="1"/>
          <p:nvPr/>
        </p:nvSpPr>
        <p:spPr>
          <a:xfrm>
            <a:off x="1251678" y="5613034"/>
            <a:ext cx="7450566" cy="369332"/>
          </a:xfrm>
          <a:prstGeom prst="rect">
            <a:avLst/>
          </a:prstGeom>
          <a:noFill/>
        </p:spPr>
        <p:txBody>
          <a:bodyPr wrap="none" rtlCol="0">
            <a:spAutoFit/>
          </a:bodyPr>
          <a:lstStyle/>
          <a:p>
            <a:pPr marL="285750" indent="-285750">
              <a:buFont typeface="Courier New" panose="02070309020205020404" pitchFamily="49" charset="0"/>
              <a:buChar char="o"/>
            </a:pPr>
            <a:r>
              <a:rPr lang="en-US" dirty="0" smtClean="0"/>
              <a:t>If the generated </a:t>
            </a:r>
            <a:r>
              <a:rPr lang="en-US" dirty="0" smtClean="0">
                <a:solidFill>
                  <a:srgbClr val="0070C0"/>
                </a:solidFill>
              </a:rPr>
              <a:t>Rolling Moment </a:t>
            </a:r>
            <a:r>
              <a:rPr lang="en-US" dirty="0" smtClean="0"/>
              <a:t>moves the aircraft away from Equilibrium </a:t>
            </a:r>
            <a:endParaRPr lang="en-US" dirty="0"/>
          </a:p>
        </p:txBody>
      </p:sp>
      <p:sp>
        <p:nvSpPr>
          <p:cNvPr id="20" name="TextBox 19"/>
          <p:cNvSpPr txBox="1"/>
          <p:nvPr/>
        </p:nvSpPr>
        <p:spPr>
          <a:xfrm>
            <a:off x="5405607" y="6040229"/>
            <a:ext cx="3717171" cy="369332"/>
          </a:xfrm>
          <a:prstGeom prst="rect">
            <a:avLst/>
          </a:prstGeom>
          <a:noFill/>
        </p:spPr>
        <p:txBody>
          <a:bodyPr wrap="none" rtlCol="0">
            <a:spAutoFit/>
          </a:bodyPr>
          <a:lstStyle/>
          <a:p>
            <a:pPr marL="285750" indent="-285750">
              <a:buFont typeface="Courier New" panose="02070309020205020404" pitchFamily="49" charset="0"/>
              <a:buChar char="o"/>
            </a:pPr>
            <a:r>
              <a:rPr lang="en-US" dirty="0" smtClean="0"/>
              <a:t>Then the A/C is </a:t>
            </a:r>
            <a:r>
              <a:rPr lang="en-US" b="1" dirty="0" smtClean="0">
                <a:solidFill>
                  <a:srgbClr val="C00000"/>
                </a:solidFill>
              </a:rPr>
              <a:t>Unstable</a:t>
            </a:r>
            <a:r>
              <a:rPr lang="en-US" dirty="0" smtClean="0"/>
              <a:t> Laterally.</a:t>
            </a:r>
            <a:endParaRPr lang="en-US" dirty="0"/>
          </a:p>
        </p:txBody>
      </p:sp>
      <p:cxnSp>
        <p:nvCxnSpPr>
          <p:cNvPr id="22" name="Elbow Connector 21"/>
          <p:cNvCxnSpPr>
            <a:stCxn id="17" idx="1"/>
            <a:endCxn id="18" idx="1"/>
          </p:cNvCxnSpPr>
          <p:nvPr/>
        </p:nvCxnSpPr>
        <p:spPr>
          <a:xfrm rot="10800000" flipH="1" flipV="1">
            <a:off x="1251677" y="4917311"/>
            <a:ext cx="4153929" cy="427195"/>
          </a:xfrm>
          <a:prstGeom prst="bentConnector3">
            <a:avLst>
              <a:gd name="adj1" fmla="val -550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9" idx="1"/>
            <a:endCxn id="20" idx="1"/>
          </p:cNvCxnSpPr>
          <p:nvPr/>
        </p:nvCxnSpPr>
        <p:spPr>
          <a:xfrm rot="10800000" flipH="1" flipV="1">
            <a:off x="1251677" y="5797699"/>
            <a:ext cx="4153929" cy="427195"/>
          </a:xfrm>
          <a:prstGeom prst="bentConnector3">
            <a:avLst>
              <a:gd name="adj1" fmla="val -550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Stabilizing Moment"/>
          <p:cNvSpPr/>
          <p:nvPr/>
        </p:nvSpPr>
        <p:spPr>
          <a:xfrm>
            <a:off x="5314113" y="1617607"/>
            <a:ext cx="1746600" cy="415542"/>
          </a:xfrm>
          <a:custGeom>
            <a:avLst/>
            <a:gdLst>
              <a:gd name="connsiteX0" fmla="*/ 0 w 497681"/>
              <a:gd name="connsiteY0" fmla="*/ 0 h 11906"/>
              <a:gd name="connsiteX1" fmla="*/ 0 w 497681"/>
              <a:gd name="connsiteY1" fmla="*/ 0 h 11906"/>
              <a:gd name="connsiteX2" fmla="*/ 80963 w 497681"/>
              <a:gd name="connsiteY2" fmla="*/ 9525 h 11906"/>
              <a:gd name="connsiteX3" fmla="*/ 133350 w 497681"/>
              <a:gd name="connsiteY3" fmla="*/ 11906 h 11906"/>
              <a:gd name="connsiteX4" fmla="*/ 497681 w 497681"/>
              <a:gd name="connsiteY4" fmla="*/ 11906 h 11906"/>
              <a:gd name="connsiteX0" fmla="*/ 0 w 497681"/>
              <a:gd name="connsiteY0" fmla="*/ 59727 h 76924"/>
              <a:gd name="connsiteX1" fmla="*/ 0 w 497681"/>
              <a:gd name="connsiteY1" fmla="*/ 59727 h 76924"/>
              <a:gd name="connsiteX2" fmla="*/ 104775 w 497681"/>
              <a:gd name="connsiteY2" fmla="*/ 196 h 76924"/>
              <a:gd name="connsiteX3" fmla="*/ 133350 w 497681"/>
              <a:gd name="connsiteY3" fmla="*/ 71633 h 76924"/>
              <a:gd name="connsiteX4" fmla="*/ 497681 w 497681"/>
              <a:gd name="connsiteY4" fmla="*/ 71633 h 76924"/>
              <a:gd name="connsiteX0" fmla="*/ 0 w 497681"/>
              <a:gd name="connsiteY0" fmla="*/ 74443 h 86349"/>
              <a:gd name="connsiteX1" fmla="*/ 0 w 497681"/>
              <a:gd name="connsiteY1" fmla="*/ 74443 h 86349"/>
              <a:gd name="connsiteX2" fmla="*/ 104775 w 497681"/>
              <a:gd name="connsiteY2" fmla="*/ 14912 h 86349"/>
              <a:gd name="connsiteX3" fmla="*/ 252413 w 497681"/>
              <a:gd name="connsiteY3" fmla="*/ 5387 h 86349"/>
              <a:gd name="connsiteX4" fmla="*/ 497681 w 497681"/>
              <a:gd name="connsiteY4" fmla="*/ 86349 h 86349"/>
              <a:gd name="connsiteX0" fmla="*/ 0 w 485774"/>
              <a:gd name="connsiteY0" fmla="*/ 77616 h 132385"/>
              <a:gd name="connsiteX1" fmla="*/ 0 w 485774"/>
              <a:gd name="connsiteY1" fmla="*/ 77616 h 132385"/>
              <a:gd name="connsiteX2" fmla="*/ 104775 w 485774"/>
              <a:gd name="connsiteY2" fmla="*/ 18085 h 132385"/>
              <a:gd name="connsiteX3" fmla="*/ 252413 w 485774"/>
              <a:gd name="connsiteY3" fmla="*/ 8560 h 132385"/>
              <a:gd name="connsiteX4" fmla="*/ 485774 w 485774"/>
              <a:gd name="connsiteY4" fmla="*/ 132385 h 132385"/>
              <a:gd name="connsiteX0" fmla="*/ 0 w 485774"/>
              <a:gd name="connsiteY0" fmla="*/ 77616 h 132385"/>
              <a:gd name="connsiteX1" fmla="*/ 0 w 485774"/>
              <a:gd name="connsiteY1" fmla="*/ 77616 h 132385"/>
              <a:gd name="connsiteX2" fmla="*/ 104775 w 485774"/>
              <a:gd name="connsiteY2" fmla="*/ 18085 h 132385"/>
              <a:gd name="connsiteX3" fmla="*/ 252413 w 485774"/>
              <a:gd name="connsiteY3" fmla="*/ 8560 h 132385"/>
              <a:gd name="connsiteX4" fmla="*/ 485774 w 485774"/>
              <a:gd name="connsiteY4" fmla="*/ 132385 h 132385"/>
              <a:gd name="connsiteX0" fmla="*/ 0 w 485774"/>
              <a:gd name="connsiteY0" fmla="*/ 85489 h 140258"/>
              <a:gd name="connsiteX1" fmla="*/ 0 w 485774"/>
              <a:gd name="connsiteY1" fmla="*/ 85489 h 140258"/>
              <a:gd name="connsiteX2" fmla="*/ 104775 w 485774"/>
              <a:gd name="connsiteY2" fmla="*/ 25958 h 140258"/>
              <a:gd name="connsiteX3" fmla="*/ 295275 w 485774"/>
              <a:gd name="connsiteY3" fmla="*/ 6908 h 140258"/>
              <a:gd name="connsiteX4" fmla="*/ 485774 w 485774"/>
              <a:gd name="connsiteY4" fmla="*/ 140258 h 140258"/>
              <a:gd name="connsiteX0" fmla="*/ 0 w 485774"/>
              <a:gd name="connsiteY0" fmla="*/ 84451 h 139220"/>
              <a:gd name="connsiteX1" fmla="*/ 0 w 485774"/>
              <a:gd name="connsiteY1" fmla="*/ 84451 h 139220"/>
              <a:gd name="connsiteX2" fmla="*/ 116681 w 485774"/>
              <a:gd name="connsiteY2" fmla="*/ 29683 h 139220"/>
              <a:gd name="connsiteX3" fmla="*/ 295275 w 485774"/>
              <a:gd name="connsiteY3" fmla="*/ 5870 h 139220"/>
              <a:gd name="connsiteX4" fmla="*/ 485774 w 485774"/>
              <a:gd name="connsiteY4" fmla="*/ 139220 h 139220"/>
              <a:gd name="connsiteX0" fmla="*/ 0 w 485774"/>
              <a:gd name="connsiteY0" fmla="*/ 85527 h 140296"/>
              <a:gd name="connsiteX1" fmla="*/ 0 w 485774"/>
              <a:gd name="connsiteY1" fmla="*/ 85527 h 140296"/>
              <a:gd name="connsiteX2" fmla="*/ 116681 w 485774"/>
              <a:gd name="connsiteY2" fmla="*/ 30759 h 140296"/>
              <a:gd name="connsiteX3" fmla="*/ 295275 w 485774"/>
              <a:gd name="connsiteY3" fmla="*/ 6946 h 140296"/>
              <a:gd name="connsiteX4" fmla="*/ 485774 w 485774"/>
              <a:gd name="connsiteY4" fmla="*/ 140296 h 140296"/>
              <a:gd name="connsiteX0" fmla="*/ 0 w 485774"/>
              <a:gd name="connsiteY0" fmla="*/ 85527 h 140296"/>
              <a:gd name="connsiteX1" fmla="*/ 0 w 485774"/>
              <a:gd name="connsiteY1" fmla="*/ 85527 h 140296"/>
              <a:gd name="connsiteX2" fmla="*/ 116681 w 485774"/>
              <a:gd name="connsiteY2" fmla="*/ 30759 h 140296"/>
              <a:gd name="connsiteX3" fmla="*/ 295275 w 485774"/>
              <a:gd name="connsiteY3" fmla="*/ 6946 h 140296"/>
              <a:gd name="connsiteX4" fmla="*/ 485774 w 485774"/>
              <a:gd name="connsiteY4" fmla="*/ 140296 h 140296"/>
              <a:gd name="connsiteX0" fmla="*/ 0 w 485774"/>
              <a:gd name="connsiteY0" fmla="*/ 84931 h 139700"/>
              <a:gd name="connsiteX1" fmla="*/ 2926 w 485774"/>
              <a:gd name="connsiteY1" fmla="*/ 107346 h 139700"/>
              <a:gd name="connsiteX2" fmla="*/ 116681 w 485774"/>
              <a:gd name="connsiteY2" fmla="*/ 30163 h 139700"/>
              <a:gd name="connsiteX3" fmla="*/ 295275 w 485774"/>
              <a:gd name="connsiteY3" fmla="*/ 6350 h 139700"/>
              <a:gd name="connsiteX4" fmla="*/ 485774 w 485774"/>
              <a:gd name="connsiteY4" fmla="*/ 139700 h 139700"/>
              <a:gd name="connsiteX0" fmla="*/ 0 w 500406"/>
              <a:gd name="connsiteY0" fmla="*/ 129762 h 139700"/>
              <a:gd name="connsiteX1" fmla="*/ 17558 w 500406"/>
              <a:gd name="connsiteY1" fmla="*/ 107346 h 139700"/>
              <a:gd name="connsiteX2" fmla="*/ 131313 w 500406"/>
              <a:gd name="connsiteY2" fmla="*/ 30163 h 139700"/>
              <a:gd name="connsiteX3" fmla="*/ 309907 w 500406"/>
              <a:gd name="connsiteY3" fmla="*/ 6350 h 139700"/>
              <a:gd name="connsiteX4" fmla="*/ 500406 w 500406"/>
              <a:gd name="connsiteY4" fmla="*/ 139700 h 139700"/>
              <a:gd name="connsiteX0" fmla="*/ 0 w 506259"/>
              <a:gd name="connsiteY0" fmla="*/ 129762 h 139700"/>
              <a:gd name="connsiteX1" fmla="*/ 23411 w 506259"/>
              <a:gd name="connsiteY1" fmla="*/ 107346 h 139700"/>
              <a:gd name="connsiteX2" fmla="*/ 137166 w 506259"/>
              <a:gd name="connsiteY2" fmla="*/ 30163 h 139700"/>
              <a:gd name="connsiteX3" fmla="*/ 315760 w 506259"/>
              <a:gd name="connsiteY3" fmla="*/ 6350 h 139700"/>
              <a:gd name="connsiteX4" fmla="*/ 506259 w 506259"/>
              <a:gd name="connsiteY4" fmla="*/ 139700 h 1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9" h="139700">
                <a:moveTo>
                  <a:pt x="0" y="129762"/>
                </a:moveTo>
                <a:cubicBezTo>
                  <a:pt x="5853" y="122290"/>
                  <a:pt x="550" y="123946"/>
                  <a:pt x="23411" y="107346"/>
                </a:cubicBezTo>
                <a:cubicBezTo>
                  <a:pt x="46272" y="90746"/>
                  <a:pt x="88441" y="46996"/>
                  <a:pt x="137166" y="30163"/>
                </a:cubicBezTo>
                <a:cubicBezTo>
                  <a:pt x="185891" y="13330"/>
                  <a:pt x="254244" y="-11906"/>
                  <a:pt x="315760" y="6350"/>
                </a:cubicBezTo>
                <a:cubicBezTo>
                  <a:pt x="377276" y="24606"/>
                  <a:pt x="465777" y="73025"/>
                  <a:pt x="506259" y="139700"/>
                </a:cubicBezTo>
              </a:path>
            </a:pathLst>
          </a:custGeom>
          <a:noFill/>
          <a:ln w="25400">
            <a:solidFill>
              <a:srgbClr val="00B050"/>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estabilizing Moment"/>
          <p:cNvSpPr/>
          <p:nvPr/>
        </p:nvSpPr>
        <p:spPr>
          <a:xfrm flipH="1">
            <a:off x="5314113" y="1505474"/>
            <a:ext cx="1746600" cy="415542"/>
          </a:xfrm>
          <a:custGeom>
            <a:avLst/>
            <a:gdLst>
              <a:gd name="connsiteX0" fmla="*/ 0 w 497681"/>
              <a:gd name="connsiteY0" fmla="*/ 0 h 11906"/>
              <a:gd name="connsiteX1" fmla="*/ 0 w 497681"/>
              <a:gd name="connsiteY1" fmla="*/ 0 h 11906"/>
              <a:gd name="connsiteX2" fmla="*/ 80963 w 497681"/>
              <a:gd name="connsiteY2" fmla="*/ 9525 h 11906"/>
              <a:gd name="connsiteX3" fmla="*/ 133350 w 497681"/>
              <a:gd name="connsiteY3" fmla="*/ 11906 h 11906"/>
              <a:gd name="connsiteX4" fmla="*/ 497681 w 497681"/>
              <a:gd name="connsiteY4" fmla="*/ 11906 h 11906"/>
              <a:gd name="connsiteX0" fmla="*/ 0 w 497681"/>
              <a:gd name="connsiteY0" fmla="*/ 59727 h 76924"/>
              <a:gd name="connsiteX1" fmla="*/ 0 w 497681"/>
              <a:gd name="connsiteY1" fmla="*/ 59727 h 76924"/>
              <a:gd name="connsiteX2" fmla="*/ 104775 w 497681"/>
              <a:gd name="connsiteY2" fmla="*/ 196 h 76924"/>
              <a:gd name="connsiteX3" fmla="*/ 133350 w 497681"/>
              <a:gd name="connsiteY3" fmla="*/ 71633 h 76924"/>
              <a:gd name="connsiteX4" fmla="*/ 497681 w 497681"/>
              <a:gd name="connsiteY4" fmla="*/ 71633 h 76924"/>
              <a:gd name="connsiteX0" fmla="*/ 0 w 497681"/>
              <a:gd name="connsiteY0" fmla="*/ 74443 h 86349"/>
              <a:gd name="connsiteX1" fmla="*/ 0 w 497681"/>
              <a:gd name="connsiteY1" fmla="*/ 74443 h 86349"/>
              <a:gd name="connsiteX2" fmla="*/ 104775 w 497681"/>
              <a:gd name="connsiteY2" fmla="*/ 14912 h 86349"/>
              <a:gd name="connsiteX3" fmla="*/ 252413 w 497681"/>
              <a:gd name="connsiteY3" fmla="*/ 5387 h 86349"/>
              <a:gd name="connsiteX4" fmla="*/ 497681 w 497681"/>
              <a:gd name="connsiteY4" fmla="*/ 86349 h 86349"/>
              <a:gd name="connsiteX0" fmla="*/ 0 w 485774"/>
              <a:gd name="connsiteY0" fmla="*/ 77616 h 132385"/>
              <a:gd name="connsiteX1" fmla="*/ 0 w 485774"/>
              <a:gd name="connsiteY1" fmla="*/ 77616 h 132385"/>
              <a:gd name="connsiteX2" fmla="*/ 104775 w 485774"/>
              <a:gd name="connsiteY2" fmla="*/ 18085 h 132385"/>
              <a:gd name="connsiteX3" fmla="*/ 252413 w 485774"/>
              <a:gd name="connsiteY3" fmla="*/ 8560 h 132385"/>
              <a:gd name="connsiteX4" fmla="*/ 485774 w 485774"/>
              <a:gd name="connsiteY4" fmla="*/ 132385 h 132385"/>
              <a:gd name="connsiteX0" fmla="*/ 0 w 485774"/>
              <a:gd name="connsiteY0" fmla="*/ 77616 h 132385"/>
              <a:gd name="connsiteX1" fmla="*/ 0 w 485774"/>
              <a:gd name="connsiteY1" fmla="*/ 77616 h 132385"/>
              <a:gd name="connsiteX2" fmla="*/ 104775 w 485774"/>
              <a:gd name="connsiteY2" fmla="*/ 18085 h 132385"/>
              <a:gd name="connsiteX3" fmla="*/ 252413 w 485774"/>
              <a:gd name="connsiteY3" fmla="*/ 8560 h 132385"/>
              <a:gd name="connsiteX4" fmla="*/ 485774 w 485774"/>
              <a:gd name="connsiteY4" fmla="*/ 132385 h 132385"/>
              <a:gd name="connsiteX0" fmla="*/ 0 w 485774"/>
              <a:gd name="connsiteY0" fmla="*/ 85489 h 140258"/>
              <a:gd name="connsiteX1" fmla="*/ 0 w 485774"/>
              <a:gd name="connsiteY1" fmla="*/ 85489 h 140258"/>
              <a:gd name="connsiteX2" fmla="*/ 104775 w 485774"/>
              <a:gd name="connsiteY2" fmla="*/ 25958 h 140258"/>
              <a:gd name="connsiteX3" fmla="*/ 295275 w 485774"/>
              <a:gd name="connsiteY3" fmla="*/ 6908 h 140258"/>
              <a:gd name="connsiteX4" fmla="*/ 485774 w 485774"/>
              <a:gd name="connsiteY4" fmla="*/ 140258 h 140258"/>
              <a:gd name="connsiteX0" fmla="*/ 0 w 485774"/>
              <a:gd name="connsiteY0" fmla="*/ 84451 h 139220"/>
              <a:gd name="connsiteX1" fmla="*/ 0 w 485774"/>
              <a:gd name="connsiteY1" fmla="*/ 84451 h 139220"/>
              <a:gd name="connsiteX2" fmla="*/ 116681 w 485774"/>
              <a:gd name="connsiteY2" fmla="*/ 29683 h 139220"/>
              <a:gd name="connsiteX3" fmla="*/ 295275 w 485774"/>
              <a:gd name="connsiteY3" fmla="*/ 5870 h 139220"/>
              <a:gd name="connsiteX4" fmla="*/ 485774 w 485774"/>
              <a:gd name="connsiteY4" fmla="*/ 139220 h 139220"/>
              <a:gd name="connsiteX0" fmla="*/ 0 w 485774"/>
              <a:gd name="connsiteY0" fmla="*/ 85527 h 140296"/>
              <a:gd name="connsiteX1" fmla="*/ 0 w 485774"/>
              <a:gd name="connsiteY1" fmla="*/ 85527 h 140296"/>
              <a:gd name="connsiteX2" fmla="*/ 116681 w 485774"/>
              <a:gd name="connsiteY2" fmla="*/ 30759 h 140296"/>
              <a:gd name="connsiteX3" fmla="*/ 295275 w 485774"/>
              <a:gd name="connsiteY3" fmla="*/ 6946 h 140296"/>
              <a:gd name="connsiteX4" fmla="*/ 485774 w 485774"/>
              <a:gd name="connsiteY4" fmla="*/ 140296 h 140296"/>
              <a:gd name="connsiteX0" fmla="*/ 0 w 485774"/>
              <a:gd name="connsiteY0" fmla="*/ 85527 h 140296"/>
              <a:gd name="connsiteX1" fmla="*/ 0 w 485774"/>
              <a:gd name="connsiteY1" fmla="*/ 85527 h 140296"/>
              <a:gd name="connsiteX2" fmla="*/ 116681 w 485774"/>
              <a:gd name="connsiteY2" fmla="*/ 30759 h 140296"/>
              <a:gd name="connsiteX3" fmla="*/ 295275 w 485774"/>
              <a:gd name="connsiteY3" fmla="*/ 6946 h 140296"/>
              <a:gd name="connsiteX4" fmla="*/ 485774 w 485774"/>
              <a:gd name="connsiteY4" fmla="*/ 140296 h 140296"/>
              <a:gd name="connsiteX0" fmla="*/ 0 w 485774"/>
              <a:gd name="connsiteY0" fmla="*/ 84931 h 139700"/>
              <a:gd name="connsiteX1" fmla="*/ 2926 w 485774"/>
              <a:gd name="connsiteY1" fmla="*/ 107346 h 139700"/>
              <a:gd name="connsiteX2" fmla="*/ 116681 w 485774"/>
              <a:gd name="connsiteY2" fmla="*/ 30163 h 139700"/>
              <a:gd name="connsiteX3" fmla="*/ 295275 w 485774"/>
              <a:gd name="connsiteY3" fmla="*/ 6350 h 139700"/>
              <a:gd name="connsiteX4" fmla="*/ 485774 w 485774"/>
              <a:gd name="connsiteY4" fmla="*/ 139700 h 139700"/>
              <a:gd name="connsiteX0" fmla="*/ 0 w 500406"/>
              <a:gd name="connsiteY0" fmla="*/ 129762 h 139700"/>
              <a:gd name="connsiteX1" fmla="*/ 17558 w 500406"/>
              <a:gd name="connsiteY1" fmla="*/ 107346 h 139700"/>
              <a:gd name="connsiteX2" fmla="*/ 131313 w 500406"/>
              <a:gd name="connsiteY2" fmla="*/ 30163 h 139700"/>
              <a:gd name="connsiteX3" fmla="*/ 309907 w 500406"/>
              <a:gd name="connsiteY3" fmla="*/ 6350 h 139700"/>
              <a:gd name="connsiteX4" fmla="*/ 500406 w 500406"/>
              <a:gd name="connsiteY4" fmla="*/ 139700 h 139700"/>
              <a:gd name="connsiteX0" fmla="*/ 0 w 506259"/>
              <a:gd name="connsiteY0" fmla="*/ 129762 h 139700"/>
              <a:gd name="connsiteX1" fmla="*/ 23411 w 506259"/>
              <a:gd name="connsiteY1" fmla="*/ 107346 h 139700"/>
              <a:gd name="connsiteX2" fmla="*/ 137166 w 506259"/>
              <a:gd name="connsiteY2" fmla="*/ 30163 h 139700"/>
              <a:gd name="connsiteX3" fmla="*/ 315760 w 506259"/>
              <a:gd name="connsiteY3" fmla="*/ 6350 h 139700"/>
              <a:gd name="connsiteX4" fmla="*/ 506259 w 506259"/>
              <a:gd name="connsiteY4" fmla="*/ 139700 h 1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259" h="139700">
                <a:moveTo>
                  <a:pt x="0" y="129762"/>
                </a:moveTo>
                <a:cubicBezTo>
                  <a:pt x="5853" y="122290"/>
                  <a:pt x="550" y="123946"/>
                  <a:pt x="23411" y="107346"/>
                </a:cubicBezTo>
                <a:cubicBezTo>
                  <a:pt x="46272" y="90746"/>
                  <a:pt x="88441" y="46996"/>
                  <a:pt x="137166" y="30163"/>
                </a:cubicBezTo>
                <a:cubicBezTo>
                  <a:pt x="185891" y="13330"/>
                  <a:pt x="254244" y="-11906"/>
                  <a:pt x="315760" y="6350"/>
                </a:cubicBezTo>
                <a:cubicBezTo>
                  <a:pt x="377276" y="24606"/>
                  <a:pt x="465777" y="73025"/>
                  <a:pt x="506259" y="139700"/>
                </a:cubicBezTo>
              </a:path>
            </a:pathLst>
          </a:custGeom>
          <a:noFill/>
          <a:ln w="25400">
            <a:solidFill>
              <a:srgbClr val="C00000"/>
            </a:soli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30003" y="511780"/>
            <a:ext cx="9180797" cy="757130"/>
          </a:xfrm>
          <a:prstGeom prst="rect">
            <a:avLst/>
          </a:prstGeom>
        </p:spPr>
        <p:txBody>
          <a:bodyPr wrap="square">
            <a:spAutoFit/>
          </a:bodyPr>
          <a:lstStyle/>
          <a:p>
            <a:pPr>
              <a:lnSpc>
                <a:spcPct val="90000"/>
              </a:lnSpc>
              <a:spcBef>
                <a:spcPct val="0"/>
              </a:spcBef>
            </a:pPr>
            <a:r>
              <a:rPr lang="en-GB" sz="4800" b="1" dirty="0" smtClean="0">
                <a:latin typeface="+mj-lt"/>
                <a:ea typeface="+mj-ea"/>
                <a:cs typeface="+mj-cs"/>
              </a:rPr>
              <a:t>Lateral </a:t>
            </a:r>
            <a:r>
              <a:rPr lang="en-GB" sz="4800" b="1" dirty="0">
                <a:latin typeface="+mj-lt"/>
                <a:ea typeface="+mj-ea"/>
                <a:cs typeface="+mj-cs"/>
              </a:rPr>
              <a:t>static stability</a:t>
            </a:r>
          </a:p>
        </p:txBody>
      </p:sp>
    </p:spTree>
    <p:extLst>
      <p:ext uri="{BB962C8B-B14F-4D97-AF65-F5344CB8AC3E}">
        <p14:creationId xmlns:p14="http://schemas.microsoft.com/office/powerpoint/2010/main" val="96134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8" presetClass="emph" presetSubtype="0" fill="hold" nodeType="clickEffect">
                                  <p:stCondLst>
                                    <p:cond delay="0"/>
                                  </p:stCondLst>
                                  <p:childTnLst>
                                    <p:animRot by="600000">
                                      <p:cBhvr>
                                        <p:cTn id="13" dur="2000" fill="hold"/>
                                        <p:tgtEl>
                                          <p:spTgt spid="5"/>
                                        </p:tgtEl>
                                        <p:attrNameLst>
                                          <p:attrName>r</p:attrName>
                                        </p:attrNameLst>
                                      </p:cBhvr>
                                    </p:animRot>
                                  </p:childTnLst>
                                </p:cTn>
                              </p:par>
                            </p:childTnLst>
                          </p:cTn>
                        </p:par>
                        <p:par>
                          <p:cTn id="14" fill="hold">
                            <p:stCondLst>
                              <p:cond delay="2000"/>
                            </p:stCondLst>
                            <p:childTnLst>
                              <p:par>
                                <p:cTn id="15" presetID="14" presetClass="entr" presetSubtype="10" fill="hold" grpId="0"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randombar(horizontal)">
                                      <p:cBhvr>
                                        <p:cTn id="17" dur="500"/>
                                        <p:tgtEl>
                                          <p:spTgt spid="17"/>
                                        </p:tgtEl>
                                      </p:cBhvr>
                                    </p:animEffect>
                                  </p:childTnLst>
                                </p:cTn>
                              </p:par>
                            </p:childTnLst>
                          </p:cTn>
                        </p:par>
                        <p:par>
                          <p:cTn id="18" fill="hold">
                            <p:stCondLst>
                              <p:cond delay="2500"/>
                            </p:stCondLst>
                            <p:childTnLst>
                              <p:par>
                                <p:cTn id="19" presetID="14" presetClass="entr" presetSubtype="10"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randombar(horizontal)">
                                      <p:cBhvr>
                                        <p:cTn id="21" dur="500"/>
                                        <p:tgtEl>
                                          <p:spTgt spid="22"/>
                                        </p:tgtEl>
                                      </p:cBhvr>
                                    </p:animEffect>
                                  </p:childTnLst>
                                </p:cTn>
                              </p:par>
                            </p:childTnLst>
                          </p:cTn>
                        </p:par>
                        <p:par>
                          <p:cTn id="22" fill="hold">
                            <p:stCondLst>
                              <p:cond delay="3000"/>
                            </p:stCondLst>
                            <p:childTnLst>
                              <p:par>
                                <p:cTn id="23" presetID="14" presetClass="entr" presetSubtype="10"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down)">
                                      <p:cBhvr>
                                        <p:cTn id="30" dur="500"/>
                                        <p:tgtEl>
                                          <p:spTgt spid="25"/>
                                        </p:tgtEl>
                                      </p:cBhvr>
                                    </p:animEffect>
                                  </p:childTnLst>
                                </p:cTn>
                              </p:par>
                            </p:childTnLst>
                          </p:cTn>
                        </p:par>
                        <p:par>
                          <p:cTn id="31" fill="hold">
                            <p:stCondLst>
                              <p:cond delay="500"/>
                            </p:stCondLst>
                            <p:childTnLst>
                              <p:par>
                                <p:cTn id="32" presetID="8" presetClass="emph" presetSubtype="0" fill="hold" nodeType="afterEffect">
                                  <p:stCondLst>
                                    <p:cond delay="0"/>
                                  </p:stCondLst>
                                  <p:childTnLst>
                                    <p:animRot by="-600000">
                                      <p:cBhvr>
                                        <p:cTn id="33" dur="2000" fill="hold"/>
                                        <p:tgtEl>
                                          <p:spTgt spid="5"/>
                                        </p:tgtEl>
                                        <p:attrNameLst>
                                          <p:attrName>r</p:attrName>
                                        </p:attrNameLst>
                                      </p:cBhvr>
                                    </p:animRot>
                                  </p:childTnLst>
                                </p:cTn>
                              </p:par>
                            </p:childTnLst>
                          </p:cTn>
                        </p:par>
                        <p:par>
                          <p:cTn id="34" fill="hold">
                            <p:stCondLst>
                              <p:cond delay="2500"/>
                            </p:stCondLst>
                            <p:childTnLst>
                              <p:par>
                                <p:cTn id="35" presetID="22" presetClass="exit" presetSubtype="4" fill="hold" grpId="1" nodeType="afterEffect">
                                  <p:stCondLst>
                                    <p:cond delay="0"/>
                                  </p:stCondLst>
                                  <p:childTnLst>
                                    <p:animEffect transition="out" filter="wipe(down)">
                                      <p:cBhvr>
                                        <p:cTn id="36" dur="500"/>
                                        <p:tgtEl>
                                          <p:spTgt spid="25"/>
                                        </p:tgtEl>
                                      </p:cBhvr>
                                    </p:animEffect>
                                    <p:set>
                                      <p:cBhvr>
                                        <p:cTn id="37" dur="1" fill="hold">
                                          <p:stCondLst>
                                            <p:cond delay="499"/>
                                          </p:stCondLst>
                                        </p:cTn>
                                        <p:tgtEl>
                                          <p:spTgt spid="2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down)">
                                      <p:cBhvr>
                                        <p:cTn id="45" dur="500"/>
                                        <p:tgtEl>
                                          <p:spTgt spid="2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wipe(down)">
                                      <p:cBhvr>
                                        <p:cTn id="48" dur="500"/>
                                        <p:tgtEl>
                                          <p:spTgt spid="20"/>
                                        </p:tgtEl>
                                      </p:cBhvr>
                                    </p:animEffect>
                                  </p:childTnLst>
                                </p:cTn>
                              </p:par>
                              <p:par>
                                <p:cTn id="49" presetID="8" presetClass="emph" presetSubtype="0" fill="hold" nodeType="withEffect">
                                  <p:stCondLst>
                                    <p:cond delay="0"/>
                                  </p:stCondLst>
                                  <p:childTnLst>
                                    <p:animRot by="600000">
                                      <p:cBhvr>
                                        <p:cTn id="50" dur="1000" fill="hold"/>
                                        <p:tgtEl>
                                          <p:spTgt spid="5"/>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childTnLst>
                          </p:cTn>
                        </p:par>
                        <p:par>
                          <p:cTn id="56" fill="hold">
                            <p:stCondLst>
                              <p:cond delay="500"/>
                            </p:stCondLst>
                            <p:childTnLst>
                              <p:par>
                                <p:cTn id="57" presetID="8" presetClass="emph" presetSubtype="0" fill="hold" nodeType="afterEffect">
                                  <p:stCondLst>
                                    <p:cond delay="0"/>
                                  </p:stCondLst>
                                  <p:childTnLst>
                                    <p:animRot by="600000">
                                      <p:cBhvr>
                                        <p:cTn id="58" dur="2000" fill="hold"/>
                                        <p:tgtEl>
                                          <p:spTgt spid="5"/>
                                        </p:tgtEl>
                                        <p:attrNameLst>
                                          <p:attrName>r</p:attrName>
                                        </p:attrNameLst>
                                      </p:cBhvr>
                                    </p:animRot>
                                  </p:childTnLst>
                                </p:cTn>
                              </p:par>
                            </p:childTnLst>
                          </p:cTn>
                        </p:par>
                        <p:par>
                          <p:cTn id="59" fill="hold">
                            <p:stCondLst>
                              <p:cond delay="2500"/>
                            </p:stCondLst>
                            <p:childTnLst>
                              <p:par>
                                <p:cTn id="60" presetID="22" presetClass="exit" presetSubtype="4" fill="hold" grpId="1" nodeType="afterEffect">
                                  <p:stCondLst>
                                    <p:cond delay="0"/>
                                  </p:stCondLst>
                                  <p:childTnLst>
                                    <p:animEffect transition="out" filter="wipe(down)">
                                      <p:cBhvr>
                                        <p:cTn id="61" dur="500"/>
                                        <p:tgtEl>
                                          <p:spTgt spid="27"/>
                                        </p:tgtEl>
                                      </p:cBhvr>
                                    </p:animEffect>
                                    <p:set>
                                      <p:cBhvr>
                                        <p:cTn id="6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5" grpId="0" animBg="1"/>
      <p:bldP spid="25" grpId="1" animBg="1"/>
      <p:bldP spid="27" grpId="0" animBg="1"/>
      <p:bldP spid="2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654" y="487372"/>
            <a:ext cx="11665528" cy="830997"/>
          </a:xfrm>
          <a:prstGeom prst="rect">
            <a:avLst/>
          </a:prstGeom>
        </p:spPr>
        <p:txBody>
          <a:bodyPr wrap="square">
            <a:spAutoFit/>
          </a:bodyPr>
          <a:lstStyle/>
          <a:p>
            <a:r>
              <a:rPr lang="en-US" sz="2400" dirty="0" smtClean="0"/>
              <a:t>In experimental design checking </a:t>
            </a:r>
            <a:r>
              <a:rPr lang="en-US" sz="2400" dirty="0"/>
              <a:t>for </a:t>
            </a:r>
            <a:r>
              <a:rPr lang="en-US" sz="2400" dirty="0" smtClean="0"/>
              <a:t>results very important </a:t>
            </a:r>
            <a:r>
              <a:rPr lang="en-US" sz="2400" dirty="0"/>
              <a:t>by focus on 2 important </a:t>
            </a:r>
            <a:r>
              <a:rPr lang="en-US" sz="2400" dirty="0" smtClean="0"/>
              <a:t>figures</a:t>
            </a:r>
            <a:r>
              <a:rPr lang="en-US" sz="2400" dirty="0"/>
              <a:t>:(</a:t>
            </a:r>
            <a:r>
              <a:rPr lang="en-US" sz="2400" dirty="0"/>
              <a:t>longitudinal static stability and lift generated from airfoil</a:t>
            </a:r>
            <a:r>
              <a:rPr lang="en-US" sz="2400" dirty="0" smtClean="0"/>
              <a:t>)</a:t>
            </a:r>
            <a:endParaRPr lang="en-GB" sz="2400" dirty="0"/>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302326" y="1440873"/>
            <a:ext cx="9033164" cy="5223163"/>
          </a:xfrm>
          <a:prstGeom prst="rect">
            <a:avLst/>
          </a:prstGeom>
        </p:spPr>
      </p:pic>
    </p:spTree>
    <p:extLst>
      <p:ext uri="{BB962C8B-B14F-4D97-AF65-F5344CB8AC3E}">
        <p14:creationId xmlns:p14="http://schemas.microsoft.com/office/powerpoint/2010/main" val="538096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Stability analysis:</a:t>
            </a:r>
            <a:endParaRPr lang="en-GB" dirty="0"/>
          </a:p>
        </p:txBody>
      </p:sp>
      <p:sp>
        <p:nvSpPr>
          <p:cNvPr id="3" name="Content Placeholder 2"/>
          <p:cNvSpPr>
            <a:spLocks noGrp="1"/>
          </p:cNvSpPr>
          <p:nvPr>
            <p:ph idx="1"/>
          </p:nvPr>
        </p:nvSpPr>
        <p:spPr/>
        <p:txBody>
          <a:bodyPr>
            <a:normAutofit fontScale="92500" lnSpcReduction="10000"/>
          </a:bodyPr>
          <a:lstStyle/>
          <a:p>
            <a:r>
              <a:rPr lang="en-GB" dirty="0"/>
              <a:t>We will illustrate this part by video its shown modes of longitudinal and lateral stability of plane by root locus and time </a:t>
            </a:r>
            <a:r>
              <a:rPr lang="en-GB" dirty="0" smtClean="0"/>
              <a:t>response.</a:t>
            </a:r>
          </a:p>
          <a:p>
            <a:endParaRPr lang="en-GB" dirty="0"/>
          </a:p>
          <a:p>
            <a:pPr marL="0" indent="0">
              <a:buNone/>
            </a:pPr>
            <a:endParaRPr lang="en-GB" dirty="0" smtClean="0"/>
          </a:p>
          <a:p>
            <a:pPr marL="0" indent="0">
              <a:buNone/>
            </a:pPr>
            <a:endParaRPr lang="en-GB" dirty="0"/>
          </a:p>
          <a:p>
            <a:pPr marL="0" indent="0">
              <a:buNone/>
            </a:pPr>
            <a:endParaRPr lang="en-GB" dirty="0" smtClean="0"/>
          </a:p>
          <a:p>
            <a:pPr marL="0" lvl="0" indent="0">
              <a:buNone/>
            </a:pPr>
            <a:r>
              <a:rPr lang="en-GB" b="1" dirty="0" smtClean="0"/>
              <a:t>B.  For </a:t>
            </a:r>
            <a:r>
              <a:rPr lang="en-GB" b="1" dirty="0"/>
              <a:t>lateral: </a:t>
            </a:r>
            <a:endParaRPr lang="en-GB" dirty="0"/>
          </a:p>
          <a:p>
            <a:pPr marL="0" indent="0">
              <a:buNone/>
            </a:pPr>
            <a:r>
              <a:rPr lang="en-GB" dirty="0" smtClean="0"/>
              <a:t>	Type1</a:t>
            </a:r>
            <a:r>
              <a:rPr lang="en-GB" dirty="0"/>
              <a:t>: roll damping.</a:t>
            </a:r>
          </a:p>
          <a:p>
            <a:pPr marL="0" indent="0">
              <a:buNone/>
            </a:pPr>
            <a:r>
              <a:rPr lang="en-GB" dirty="0" smtClean="0"/>
              <a:t>	Type2,3</a:t>
            </a:r>
            <a:r>
              <a:rPr lang="en-GB" dirty="0"/>
              <a:t>: </a:t>
            </a:r>
            <a:r>
              <a:rPr lang="en-GB" dirty="0" smtClean="0"/>
              <a:t>Dutch </a:t>
            </a:r>
            <a:r>
              <a:rPr lang="en-GB" dirty="0"/>
              <a:t>roll mode. </a:t>
            </a:r>
          </a:p>
          <a:p>
            <a:pPr marL="0" indent="0">
              <a:buNone/>
            </a:pPr>
            <a:r>
              <a:rPr lang="en-GB" dirty="0" smtClean="0"/>
              <a:t>	Type4</a:t>
            </a:r>
            <a:r>
              <a:rPr lang="en-GB" dirty="0"/>
              <a:t>: spiral mode.</a:t>
            </a:r>
          </a:p>
          <a:p>
            <a:pPr marL="0" indent="0">
              <a:buNone/>
            </a:pPr>
            <a:endParaRPr lang="en-GB" dirty="0" smtClean="0"/>
          </a:p>
          <a:p>
            <a:pPr marL="0" indent="0">
              <a:buNone/>
            </a:pPr>
            <a:endParaRPr lang="en-GB" dirty="0"/>
          </a:p>
        </p:txBody>
      </p:sp>
      <p:sp>
        <p:nvSpPr>
          <p:cNvPr id="4" name="Rectangle 2"/>
          <p:cNvSpPr>
            <a:spLocks noChangeArrowheads="1"/>
          </p:cNvSpPr>
          <p:nvPr/>
        </p:nvSpPr>
        <p:spPr bwMode="auto">
          <a:xfrm>
            <a:off x="838200" y="2633480"/>
            <a:ext cx="688746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mj-lt"/>
              <a:buAutoNum type="alphaUcPeriod"/>
              <a:tabLst/>
            </a:pPr>
            <a:r>
              <a:rPr kumimoji="0" lang="en-GB" altLang="en-US" sz="2400" b="1" i="0" u="none" strike="noStrike" cap="none" normalizeH="0" baseline="0" dirty="0" smtClean="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longitudinal:</a:t>
            </a:r>
            <a:endParaRPr kumimoji="0" lang="en-GB" altLang="en-US" b="0" i="0" u="none" strike="noStrike" cap="none" normalizeH="0" baseline="0" dirty="0" smtClean="0">
              <a:ln>
                <a:noFill/>
              </a:ln>
              <a:solidFill>
                <a:schemeClr val="tx1"/>
              </a:solidFill>
              <a:effectLst/>
            </a:endParaRPr>
          </a:p>
          <a:p>
            <a:pPr marR="0" lvl="0" indent="0" eaLnBrk="0" fontAlgn="base" hangingPunct="0">
              <a:lnSpc>
                <a:spcPct val="100000"/>
              </a:lnSpc>
              <a:spcBef>
                <a:spcPct val="0"/>
              </a:spcBef>
              <a:spcAft>
                <a:spcPct val="0"/>
              </a:spcAft>
              <a:buClrTx/>
              <a:buSzTx/>
              <a:buFontTx/>
              <a:buNone/>
              <a:tabLst/>
            </a:pPr>
            <a:r>
              <a:rPr lang="en-GB" altLang="en-US" sz="2400" dirty="0" smtClean="0">
                <a:latin typeface="Arial" panose="020B0604020202020204" pitchFamily="34" charset="0"/>
                <a:ea typeface="Calibri" panose="020F0502020204030204" pitchFamily="34" charset="0"/>
                <a:cs typeface="Arial" panose="020B0604020202020204" pitchFamily="34" charset="0"/>
              </a:rPr>
              <a:t>	Type1</a:t>
            </a:r>
            <a:r>
              <a:rPr lang="en-GB" altLang="en-US" sz="2400" dirty="0">
                <a:latin typeface="Arial" panose="020B0604020202020204" pitchFamily="34" charset="0"/>
                <a:ea typeface="Calibri" panose="020F0502020204030204" pitchFamily="34" charset="0"/>
                <a:cs typeface="Arial" panose="020B0604020202020204" pitchFamily="34" charset="0"/>
              </a:rPr>
              <a:t>: short period mode. </a:t>
            </a:r>
          </a:p>
          <a:p>
            <a:pPr marR="0" lvl="0" indent="0" eaLnBrk="0" fontAlgn="base" hangingPunct="0">
              <a:lnSpc>
                <a:spcPct val="100000"/>
              </a:lnSpc>
              <a:spcBef>
                <a:spcPct val="0"/>
              </a:spcBef>
              <a:spcAft>
                <a:spcPct val="0"/>
              </a:spcAft>
              <a:buClrTx/>
              <a:buSzTx/>
              <a:buFontTx/>
              <a:buNone/>
              <a:tabLst/>
            </a:pPr>
            <a:r>
              <a:rPr lang="en-GB" altLang="en-US" sz="2400" dirty="0" smtClean="0">
                <a:latin typeface="Arial" panose="020B0604020202020204" pitchFamily="34" charset="0"/>
                <a:ea typeface="Calibri" panose="020F0502020204030204" pitchFamily="34" charset="0"/>
                <a:cs typeface="Arial" panose="020B0604020202020204" pitchFamily="34" charset="0"/>
              </a:rPr>
              <a:t>	Type2</a:t>
            </a:r>
            <a:r>
              <a:rPr lang="en-GB" altLang="en-US" sz="2400" dirty="0">
                <a:latin typeface="Arial" panose="020B0604020202020204" pitchFamily="34" charset="0"/>
                <a:ea typeface="Calibri" panose="020F0502020204030204" pitchFamily="34" charset="0"/>
                <a:cs typeface="Arial" panose="020B0604020202020204" pitchFamily="34" charset="0"/>
              </a:rPr>
              <a:t>: Pitching. </a:t>
            </a:r>
          </a:p>
          <a:p>
            <a:pPr eaLnBrk="0" fontAlgn="base" hangingPunct="0">
              <a:spcBef>
                <a:spcPct val="0"/>
              </a:spcBef>
              <a:spcAft>
                <a:spcPct val="0"/>
              </a:spcAft>
            </a:pPr>
            <a:r>
              <a:rPr lang="en-US" altLang="en-US" sz="2400" dirty="0" smtClean="0">
                <a:latin typeface="Arial" panose="020B0604020202020204" pitchFamily="34" charset="0"/>
                <a:ea typeface="Calibri" panose="020F0502020204030204" pitchFamily="34" charset="0"/>
                <a:cs typeface="Arial" panose="020B0604020202020204" pitchFamily="34" charset="0"/>
              </a:rPr>
              <a:t>	Type3,4</a:t>
            </a:r>
            <a:r>
              <a:rPr lang="en-US" altLang="en-US" sz="2400" dirty="0">
                <a:latin typeface="Arial" panose="020B0604020202020204" pitchFamily="34" charset="0"/>
                <a:ea typeface="Calibri" panose="020F0502020204030204" pitchFamily="34" charset="0"/>
                <a:cs typeface="Arial" panose="020B0604020202020204" pitchFamily="34" charset="0"/>
              </a:rPr>
              <a:t>: motion around steady state </a:t>
            </a:r>
            <a:r>
              <a:rPr lang="en-US" altLang="en-US" sz="2400" dirty="0" smtClean="0">
                <a:latin typeface="Arial" panose="020B0604020202020204" pitchFamily="34" charset="0"/>
                <a:ea typeface="Calibri" panose="020F0502020204030204" pitchFamily="34" charset="0"/>
                <a:cs typeface="Arial" panose="020B0604020202020204" pitchFamily="34" charset="0"/>
              </a:rPr>
              <a:t>flight</a:t>
            </a:r>
            <a:r>
              <a:rPr lang="en-US" altLang="en-US" dirty="0" smtClean="0">
                <a:latin typeface="Arial" panose="020B0604020202020204" pitchFamily="34" charset="0"/>
                <a:ea typeface="Calibri" panose="020F0502020204030204" pitchFamily="34" charset="0"/>
                <a:cs typeface="Arial" panose="020B0604020202020204" pitchFamily="34" charset="0"/>
              </a:rPr>
              <a:t>.</a:t>
            </a:r>
          </a:p>
          <a:p>
            <a:pPr eaLnBrk="0" fontAlgn="base" hangingPunct="0">
              <a:spcBef>
                <a:spcPct val="0"/>
              </a:spcBef>
              <a:spcAft>
                <a:spcPct val="0"/>
              </a:spcAft>
            </a:pPr>
            <a:r>
              <a:rPr kumimoji="0" lang="en-GB" altLang="en-US" sz="1400" b="0" i="0" u="none" strike="noStrike" cap="none" normalizeH="0" baseline="0" dirty="0" smtClean="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36667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Root locus for longitudinal</a:t>
            </a:r>
            <a:endParaRPr lang="en-GB"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109" y="2122111"/>
            <a:ext cx="10515600" cy="2920944"/>
          </a:xfrm>
        </p:spPr>
      </p:pic>
    </p:spTree>
    <p:extLst>
      <p:ext uri="{BB962C8B-B14F-4D97-AF65-F5344CB8AC3E}">
        <p14:creationId xmlns:p14="http://schemas.microsoft.com/office/powerpoint/2010/main" val="2165797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p:cNvPicPr>
          <p:nvPr/>
        </p:nvPicPr>
        <p:blipFill>
          <a:blip r:embed="rId2">
            <a:extLst>
              <a:ext uri="{28A0092B-C50C-407E-A947-70E740481C1C}">
                <a14:useLocalDpi xmlns:a14="http://schemas.microsoft.com/office/drawing/2010/main" val="0"/>
              </a:ext>
            </a:extLst>
          </a:blip>
          <a:stretch>
            <a:fillRect/>
          </a:stretch>
        </p:blipFill>
        <p:spPr>
          <a:xfrm>
            <a:off x="460663" y="1"/>
            <a:ext cx="11024755" cy="6858000"/>
          </a:xfrm>
          <a:prstGeom prst="rect">
            <a:avLst/>
          </a:prstGeom>
        </p:spPr>
      </p:pic>
    </p:spTree>
    <p:extLst>
      <p:ext uri="{BB962C8B-B14F-4D97-AF65-F5344CB8AC3E}">
        <p14:creationId xmlns:p14="http://schemas.microsoft.com/office/powerpoint/2010/main" val="518675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Longitudinal derivatives from Xflr5</a:t>
            </a:r>
            <a:r>
              <a:rPr lang="en-US" b="1" dirty="0" smtClean="0"/>
              <a:t>:</a:t>
            </a:r>
            <a:endParaRPr lang="en-GB" dirty="0"/>
          </a:p>
        </p:txBody>
      </p:sp>
      <mc:AlternateContent xmlns:mc="http://schemas.openxmlformats.org/markup-compatibility/2006">
        <mc:Choice xmlns:a14="http://schemas.microsoft.com/office/drawing/2010/main" Requires="a14">
          <p:graphicFrame>
            <p:nvGraphicFramePr>
              <p:cNvPr id="6" name="Content Placeholder 5"/>
              <p:cNvGraphicFramePr>
                <a:graphicFrameLocks noGrp="1"/>
              </p:cNvGraphicFramePr>
              <p:nvPr>
                <p:ph idx="1"/>
                <p:extLst>
                  <p:ext uri="{D42A27DB-BD31-4B8C-83A1-F6EECF244321}">
                    <p14:modId xmlns:p14="http://schemas.microsoft.com/office/powerpoint/2010/main" val="3976262835"/>
                  </p:ext>
                </p:extLst>
              </p:nvPr>
            </p:nvGraphicFramePr>
            <p:xfrm>
              <a:off x="1968007" y="1537855"/>
              <a:ext cx="7342247" cy="4765961"/>
            </p:xfrm>
            <a:graphic>
              <a:graphicData uri="http://schemas.openxmlformats.org/drawingml/2006/table">
                <a:tbl>
                  <a:tblPr firstRow="1" firstCol="1" bandRow="1">
                    <a:tableStyleId>{E8B1032C-EA38-4F05-BA0D-38AFFFC7BED3}</a:tableStyleId>
                  </a:tblPr>
                  <a:tblGrid>
                    <a:gridCol w="3688282">
                      <a:extLst>
                        <a:ext uri="{9D8B030D-6E8A-4147-A177-3AD203B41FA5}">
                          <a16:colId xmlns:a16="http://schemas.microsoft.com/office/drawing/2014/main" val="2406831849"/>
                        </a:ext>
                      </a:extLst>
                    </a:gridCol>
                    <a:gridCol w="3653965">
                      <a:extLst>
                        <a:ext uri="{9D8B030D-6E8A-4147-A177-3AD203B41FA5}">
                          <a16:colId xmlns:a16="http://schemas.microsoft.com/office/drawing/2014/main" val="1881610335"/>
                        </a:ext>
                      </a:extLst>
                    </a:gridCol>
                  </a:tblGrid>
                  <a:tr h="520633">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𝑋</m:t>
                                    </m:r>
                                  </m:e>
                                  <m:sub>
                                    <m:r>
                                      <a:rPr lang="en-GB" sz="2400">
                                        <a:effectLst/>
                                      </a:rPr>
                                      <m:t>𝑢</m:t>
                                    </m:r>
                                  </m:sub>
                                </m:sSub>
                                <m:r>
                                  <a:rPr lang="en-GB" sz="2400">
                                    <a:effectLst/>
                                  </a:rPr>
                                  <m:t>= −</m:t>
                                </m:r>
                                <m:r>
                                  <a:rPr lang="en-GB" sz="2400">
                                    <a:effectLst/>
                                  </a:rPr>
                                  <m:t>0</m:t>
                                </m:r>
                                <m:r>
                                  <a:rPr lang="en-GB" sz="2400">
                                    <a:effectLst/>
                                  </a:rPr>
                                  <m:t>.</m:t>
                                </m:r>
                                <m:r>
                                  <a:rPr lang="en-GB" sz="2400">
                                    <a:effectLst/>
                                  </a:rPr>
                                  <m:t>17768</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𝑥𝑢</m:t>
                                    </m:r>
                                  </m:sub>
                                </m:sSub>
                                <m:r>
                                  <a:rPr lang="en-GB" sz="2400">
                                    <a:effectLst/>
                                  </a:rPr>
                                  <m:t>=−</m:t>
                                </m:r>
                                <m:r>
                                  <a:rPr lang="en-GB" sz="2400">
                                    <a:effectLst/>
                                  </a:rPr>
                                  <m:t>0</m:t>
                                </m:r>
                                <m:r>
                                  <a:rPr lang="en-GB" sz="2400">
                                    <a:effectLst/>
                                  </a:rPr>
                                  <m:t>.</m:t>
                                </m:r>
                                <m:r>
                                  <a:rPr lang="en-GB" sz="2400">
                                    <a:effectLst/>
                                  </a:rPr>
                                  <m:t>12599</m:t>
                                </m:r>
                              </m:oMath>
                            </m:oMathPara>
                          </a14:m>
                          <a:endPar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903832199"/>
                      </a:ext>
                    </a:extLst>
                  </a:tr>
                  <a:tr h="520633">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𝑋</m:t>
                                    </m:r>
                                  </m:e>
                                  <m:sub>
                                    <m:r>
                                      <a:rPr lang="en-GB" sz="2400">
                                        <a:effectLst/>
                                      </a:rPr>
                                      <m:t>𝑤</m:t>
                                    </m:r>
                                  </m:sub>
                                </m:sSub>
                                <m:r>
                                  <a:rPr lang="en-GB" sz="2400">
                                    <a:effectLst/>
                                  </a:rPr>
                                  <m:t>= </m:t>
                                </m:r>
                                <m:r>
                                  <a:rPr lang="en-GB" sz="2400">
                                    <a:effectLst/>
                                  </a:rPr>
                                  <m:t>0</m:t>
                                </m:r>
                                <m:r>
                                  <a:rPr lang="en-GB" sz="2400">
                                    <a:effectLst/>
                                  </a:rPr>
                                  <m:t>.</m:t>
                                </m:r>
                                <m:r>
                                  <a:rPr lang="en-GB" sz="2400">
                                    <a:effectLst/>
                                  </a:rPr>
                                  <m:t>39794</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𝑥𝑎</m:t>
                                    </m:r>
                                  </m:sub>
                                </m:sSub>
                                <m:r>
                                  <a:rPr lang="en-GB" sz="2400">
                                    <a:effectLst/>
                                  </a:rPr>
                                  <m:t>= </m:t>
                                </m:r>
                                <m:r>
                                  <a:rPr lang="en-GB" sz="2400">
                                    <a:effectLst/>
                                  </a:rPr>
                                  <m:t>0</m:t>
                                </m:r>
                                <m:r>
                                  <a:rPr lang="en-GB" sz="2400">
                                    <a:effectLst/>
                                  </a:rPr>
                                  <m:t>.</m:t>
                                </m:r>
                                <m:r>
                                  <a:rPr lang="en-GB" sz="2400">
                                    <a:effectLst/>
                                  </a:rPr>
                                  <m:t>28216</m:t>
                                </m:r>
                              </m:oMath>
                            </m:oMathPara>
                          </a14:m>
                          <a:endPar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717465822"/>
                      </a:ext>
                    </a:extLst>
                  </a:tr>
                  <a:tr h="520633">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𝑍</m:t>
                                    </m:r>
                                  </m:e>
                                  <m:sub>
                                    <m:r>
                                      <a:rPr lang="en-GB" sz="2400">
                                        <a:effectLst/>
                                      </a:rPr>
                                      <m:t>𝑢</m:t>
                                    </m:r>
                                  </m:sub>
                                </m:sSub>
                                <m:r>
                                  <a:rPr lang="en-GB" sz="2400">
                                    <a:effectLst/>
                                  </a:rPr>
                                  <m:t>= −</m:t>
                                </m:r>
                                <m:r>
                                  <a:rPr lang="en-GB" sz="2400">
                                    <a:effectLst/>
                                  </a:rPr>
                                  <m:t>3</m:t>
                                </m:r>
                                <m:r>
                                  <a:rPr lang="en-GB" sz="2400">
                                    <a:effectLst/>
                                  </a:rPr>
                                  <m:t>.</m:t>
                                </m:r>
                                <m:r>
                                  <a:rPr lang="en-GB" sz="2400">
                                    <a:effectLst/>
                                  </a:rPr>
                                  <m:t>0683</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𝑧𝑢</m:t>
                                    </m:r>
                                  </m:sub>
                                </m:sSub>
                                <m:r>
                                  <a:rPr lang="en-GB" sz="2400">
                                    <a:effectLst/>
                                  </a:rPr>
                                  <m:t>= −</m:t>
                                </m:r>
                                <m:r>
                                  <a:rPr lang="en-GB" sz="2400">
                                    <a:effectLst/>
                                  </a:rPr>
                                  <m:t>0</m:t>
                                </m:r>
                                <m:r>
                                  <a:rPr lang="en-GB" sz="2400">
                                    <a:effectLst/>
                                  </a:rPr>
                                  <m:t>.</m:t>
                                </m:r>
                                <m:r>
                                  <a:rPr lang="en-GB" sz="2400">
                                    <a:effectLst/>
                                  </a:rPr>
                                  <m:t>00056</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4215487732"/>
                      </a:ext>
                    </a:extLst>
                  </a:tr>
                  <a:tr h="520633">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𝑍</m:t>
                                    </m:r>
                                  </m:e>
                                  <m:sub>
                                    <m:r>
                                      <a:rPr lang="en-GB" sz="2400">
                                        <a:effectLst/>
                                      </a:rPr>
                                      <m:t>𝑤</m:t>
                                    </m:r>
                                  </m:sub>
                                </m:sSub>
                                <m:r>
                                  <a:rPr lang="en-GB" sz="2400">
                                    <a:effectLst/>
                                  </a:rPr>
                                  <m:t>= −</m:t>
                                </m:r>
                                <m:r>
                                  <a:rPr lang="en-GB" sz="2400">
                                    <a:effectLst/>
                                  </a:rPr>
                                  <m:t>9</m:t>
                                </m:r>
                                <m:r>
                                  <a:rPr lang="en-GB" sz="2400">
                                    <a:effectLst/>
                                  </a:rPr>
                                  <m:t>.</m:t>
                                </m:r>
                                <m:r>
                                  <a:rPr lang="en-GB" sz="2400">
                                    <a:effectLst/>
                                  </a:rPr>
                                  <m:t>8047</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𝐿𝑎</m:t>
                                    </m:r>
                                  </m:sub>
                                </m:sSub>
                                <m:r>
                                  <a:rPr lang="en-GB" sz="2400">
                                    <a:effectLst/>
                                  </a:rPr>
                                  <m:t>= </m:t>
                                </m:r>
                                <m:r>
                                  <a:rPr lang="en-GB" sz="2400">
                                    <a:effectLst/>
                                  </a:rPr>
                                  <m:t>6</m:t>
                                </m:r>
                                <m:r>
                                  <a:rPr lang="en-GB" sz="2400">
                                    <a:effectLst/>
                                  </a:rPr>
                                  <m:t>.</m:t>
                                </m:r>
                                <m:r>
                                  <a:rPr lang="en-GB" sz="2400">
                                    <a:effectLst/>
                                  </a:rPr>
                                  <m:t>9519</m:t>
                                </m:r>
                              </m:oMath>
                            </m:oMathPara>
                          </a14:m>
                          <a:endPar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29820833"/>
                      </a:ext>
                    </a:extLst>
                  </a:tr>
                  <a:tr h="560765">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𝑍</m:t>
                                    </m:r>
                                  </m:e>
                                  <m:sub>
                                    <m:r>
                                      <a:rPr lang="en-GB" sz="2400">
                                        <a:effectLst/>
                                      </a:rPr>
                                      <m:t>𝑞</m:t>
                                    </m:r>
                                  </m:sub>
                                </m:sSub>
                                <m:r>
                                  <a:rPr lang="en-GB" sz="2400">
                                    <a:effectLst/>
                                  </a:rPr>
                                  <m:t>= −</m:t>
                                </m:r>
                                <m:r>
                                  <a:rPr lang="en-GB" sz="2400">
                                    <a:effectLst/>
                                  </a:rPr>
                                  <m:t>1</m:t>
                                </m:r>
                                <m:r>
                                  <a:rPr lang="en-GB" sz="2400">
                                    <a:effectLst/>
                                  </a:rPr>
                                  <m:t>.</m:t>
                                </m:r>
                                <m:r>
                                  <a:rPr lang="en-GB" sz="2400">
                                    <a:effectLst/>
                                  </a:rPr>
                                  <m:t>9192</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𝐿𝑞</m:t>
                                    </m:r>
                                  </m:sub>
                                </m:sSub>
                                <m:r>
                                  <a:rPr lang="en-GB" sz="2400">
                                    <a:effectLst/>
                                  </a:rPr>
                                  <m:t>= </m:t>
                                </m:r>
                                <m:r>
                                  <a:rPr lang="en-GB" sz="2400">
                                    <a:effectLst/>
                                  </a:rPr>
                                  <m:t>13</m:t>
                                </m:r>
                                <m:r>
                                  <a:rPr lang="en-GB" sz="2400">
                                    <a:effectLst/>
                                  </a:rPr>
                                  <m:t>.</m:t>
                                </m:r>
                                <m:r>
                                  <a:rPr lang="en-GB" sz="2400">
                                    <a:effectLst/>
                                  </a:rPr>
                                  <m:t>608</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775338803"/>
                      </a:ext>
                    </a:extLst>
                  </a:tr>
                  <a:tr h="520633">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𝑀</m:t>
                                    </m:r>
                                  </m:e>
                                  <m:sub>
                                    <m:r>
                                      <a:rPr lang="en-GB" sz="2400">
                                        <a:effectLst/>
                                      </a:rPr>
                                      <m:t>𝑢</m:t>
                                    </m:r>
                                  </m:sub>
                                </m:sSub>
                                <m:r>
                                  <a:rPr lang="en-GB" sz="2400">
                                    <a:effectLst/>
                                  </a:rPr>
                                  <m:t>= </m:t>
                                </m:r>
                                <m:r>
                                  <a:rPr lang="en-GB" sz="2400">
                                    <a:effectLst/>
                                  </a:rPr>
                                  <m:t>5</m:t>
                                </m:r>
                                <m:r>
                                  <a:rPr lang="en-GB" sz="2400">
                                    <a:effectLst/>
                                  </a:rPr>
                                  <m:t>.</m:t>
                                </m:r>
                                <m:r>
                                  <a:rPr lang="en-GB" sz="2400">
                                    <a:effectLst/>
                                  </a:rPr>
                                  <m:t>39</m:t>
                                </m:r>
                                <m:r>
                                  <m:rPr>
                                    <m:sty m:val="p"/>
                                  </m:rPr>
                                  <a:rPr lang="en-GB" sz="2400">
                                    <a:effectLst/>
                                  </a:rPr>
                                  <m:t>e</m:t>
                                </m:r>
                                <m:r>
                                  <a:rPr lang="en-GB" sz="2400">
                                    <a:effectLst/>
                                  </a:rPr>
                                  <m:t>−</m:t>
                                </m:r>
                                <m:r>
                                  <a:rPr lang="en-GB" sz="2400">
                                    <a:effectLst/>
                                  </a:rPr>
                                  <m:t>07</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𝑀𝑢</m:t>
                                    </m:r>
                                  </m:sub>
                                </m:sSub>
                                <m:r>
                                  <a:rPr lang="en-GB" sz="2400">
                                    <a:effectLst/>
                                  </a:rPr>
                                  <m:t>= </m:t>
                                </m:r>
                                <m:r>
                                  <a:rPr lang="en-GB" sz="2400">
                                    <a:effectLst/>
                                  </a:rPr>
                                  <m:t>1</m:t>
                                </m:r>
                                <m:r>
                                  <a:rPr lang="en-GB" sz="2400">
                                    <a:effectLst/>
                                  </a:rPr>
                                  <m:t>.</m:t>
                                </m:r>
                                <m:r>
                                  <a:rPr lang="en-GB" sz="2400">
                                    <a:effectLst/>
                                  </a:rPr>
                                  <m:t>9</m:t>
                                </m:r>
                                <m:r>
                                  <a:rPr lang="en-GB" sz="2400">
                                    <a:effectLst/>
                                  </a:rPr>
                                  <m:t>𝑒</m:t>
                                </m:r>
                                <m:r>
                                  <a:rPr lang="en-GB" sz="2400">
                                    <a:effectLst/>
                                  </a:rPr>
                                  <m:t>−</m:t>
                                </m:r>
                                <m:r>
                                  <a:rPr lang="en-GB" sz="2400">
                                    <a:effectLst/>
                                  </a:rPr>
                                  <m:t>06</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11213028"/>
                      </a:ext>
                    </a:extLst>
                  </a:tr>
                  <a:tr h="520633">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𝑀</m:t>
                                    </m:r>
                                  </m:e>
                                  <m:sub>
                                    <m:r>
                                      <a:rPr lang="en-GB" sz="2400">
                                        <a:effectLst/>
                                      </a:rPr>
                                      <m:t>𝑤</m:t>
                                    </m:r>
                                  </m:sub>
                                </m:sSub>
                                <m:r>
                                  <a:rPr lang="en-GB" sz="2400">
                                    <a:effectLst/>
                                  </a:rPr>
                                  <m:t>= −</m:t>
                                </m:r>
                                <m:r>
                                  <a:rPr lang="en-GB" sz="2400">
                                    <a:effectLst/>
                                  </a:rPr>
                                  <m:t>0</m:t>
                                </m:r>
                                <m:r>
                                  <a:rPr lang="en-GB" sz="2400">
                                    <a:effectLst/>
                                  </a:rPr>
                                  <m:t>.</m:t>
                                </m:r>
                                <m:r>
                                  <a:rPr lang="en-GB" sz="2400">
                                    <a:effectLst/>
                                  </a:rPr>
                                  <m:t>22008</m:t>
                                </m:r>
                              </m:oMath>
                            </m:oMathPara>
                          </a14:m>
                          <a:endPar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𝑀𝑎</m:t>
                                    </m:r>
                                  </m:sub>
                                </m:sSub>
                                <m:r>
                                  <a:rPr lang="en-GB" sz="2400">
                                    <a:effectLst/>
                                  </a:rPr>
                                  <m:t>= −</m:t>
                                </m:r>
                                <m:r>
                                  <a:rPr lang="en-GB" sz="2400">
                                    <a:effectLst/>
                                  </a:rPr>
                                  <m:t>0</m:t>
                                </m:r>
                                <m:r>
                                  <a:rPr lang="en-GB" sz="2400">
                                    <a:effectLst/>
                                  </a:rPr>
                                  <m:t>.</m:t>
                                </m:r>
                                <m:r>
                                  <a:rPr lang="en-GB" sz="2400">
                                    <a:effectLst/>
                                  </a:rPr>
                                  <m:t>78024</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86349521"/>
                      </a:ext>
                    </a:extLst>
                  </a:tr>
                  <a:tr h="560765">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𝑀</m:t>
                                    </m:r>
                                  </m:e>
                                  <m:sub>
                                    <m:r>
                                      <a:rPr lang="en-GB" sz="2400">
                                        <a:effectLst/>
                                      </a:rPr>
                                      <m:t>𝑞</m:t>
                                    </m:r>
                                  </m:sub>
                                </m:sSub>
                                <m:r>
                                  <a:rPr lang="en-GB" sz="2400">
                                    <a:effectLst/>
                                  </a:rPr>
                                  <m:t>=−</m:t>
                                </m:r>
                                <m:r>
                                  <a:rPr lang="en-GB" sz="2400">
                                    <a:effectLst/>
                                  </a:rPr>
                                  <m:t>1</m:t>
                                </m:r>
                                <m:r>
                                  <a:rPr lang="en-GB" sz="2400">
                                    <a:effectLst/>
                                  </a:rPr>
                                  <m:t>.</m:t>
                                </m:r>
                                <m:r>
                                  <a:rPr lang="en-GB" sz="2400">
                                    <a:effectLst/>
                                  </a:rPr>
                                  <m:t>20971</m:t>
                                </m:r>
                              </m:oMath>
                            </m:oMathPara>
                          </a14:m>
                          <a:endPar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𝑀𝑞</m:t>
                                    </m:r>
                                  </m:sub>
                                </m:sSub>
                                <m:r>
                                  <a:rPr lang="en-GB" sz="2400">
                                    <a:effectLst/>
                                  </a:rPr>
                                  <m:t>= −</m:t>
                                </m:r>
                                <m:r>
                                  <a:rPr lang="en-GB" sz="2400">
                                    <a:effectLst/>
                                  </a:rPr>
                                  <m:t>42</m:t>
                                </m:r>
                                <m:r>
                                  <a:rPr lang="en-GB" sz="2400">
                                    <a:effectLst/>
                                  </a:rPr>
                                  <m:t>.</m:t>
                                </m:r>
                                <m:r>
                                  <a:rPr lang="en-GB" sz="2400">
                                    <a:effectLst/>
                                  </a:rPr>
                                  <m:t>886</m:t>
                                </m:r>
                              </m:oMath>
                            </m:oMathPara>
                          </a14:m>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259678618"/>
                      </a:ext>
                    </a:extLst>
                  </a:tr>
                  <a:tr h="520633">
                    <a:tc gridSpan="2">
                      <a:txBody>
                        <a:bodyPr/>
                        <a:lstStyle/>
                        <a:p>
                          <a:pPr algn="ctr">
                            <a:spcAft>
                              <a:spcPts val="0"/>
                            </a:spcAft>
                          </a:pPr>
                          <a:r>
                            <a:rPr lang="en-GB" sz="2400" dirty="0">
                              <a:effectLst/>
                            </a:rPr>
                            <a:t>Neutral Point position=   0.38245 m</a:t>
                          </a:r>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GB"/>
                        </a:p>
                      </a:txBody>
                      <a:tcPr/>
                    </a:tc>
                    <a:extLst>
                      <a:ext uri="{0D108BD9-81ED-4DB2-BD59-A6C34878D82A}">
                        <a16:rowId xmlns:a16="http://schemas.microsoft.com/office/drawing/2014/main" val="915056359"/>
                      </a:ext>
                    </a:extLst>
                  </a:tr>
                </a:tbl>
              </a:graphicData>
            </a:graphic>
          </p:graphicFrame>
        </mc:Choice>
        <mc:Fallback>
          <p:graphicFrame>
            <p:nvGraphicFramePr>
              <p:cNvPr id="6" name="Content Placeholder 5"/>
              <p:cNvGraphicFramePr>
                <a:graphicFrameLocks noGrp="1"/>
              </p:cNvGraphicFramePr>
              <p:nvPr>
                <p:ph idx="1"/>
                <p:extLst>
                  <p:ext uri="{D42A27DB-BD31-4B8C-83A1-F6EECF244321}">
                    <p14:modId xmlns:p14="http://schemas.microsoft.com/office/powerpoint/2010/main" val="3976262835"/>
                  </p:ext>
                </p:extLst>
              </p:nvPr>
            </p:nvGraphicFramePr>
            <p:xfrm>
              <a:off x="1968007" y="1537855"/>
              <a:ext cx="7342247" cy="4765961"/>
            </p:xfrm>
            <a:graphic>
              <a:graphicData uri="http://schemas.openxmlformats.org/drawingml/2006/table">
                <a:tbl>
                  <a:tblPr firstRow="1" firstCol="1" bandRow="1">
                    <a:tableStyleId>{E8B1032C-EA38-4F05-BA0D-38AFFFC7BED3}</a:tableStyleId>
                  </a:tblPr>
                  <a:tblGrid>
                    <a:gridCol w="3688282">
                      <a:extLst>
                        <a:ext uri="{9D8B030D-6E8A-4147-A177-3AD203B41FA5}">
                          <a16:colId xmlns:a16="http://schemas.microsoft.com/office/drawing/2014/main" val="2406831849"/>
                        </a:ext>
                      </a:extLst>
                    </a:gridCol>
                    <a:gridCol w="3653965">
                      <a:extLst>
                        <a:ext uri="{9D8B030D-6E8A-4147-A177-3AD203B41FA5}">
                          <a16:colId xmlns:a16="http://schemas.microsoft.com/office/drawing/2014/main" val="1881610335"/>
                        </a:ext>
                      </a:extLst>
                    </a:gridCol>
                  </a:tblGrid>
                  <a:tr h="520633">
                    <a:tc>
                      <a:txBody>
                        <a:bodyPr/>
                        <a:lstStyle/>
                        <a:p>
                          <a:endParaRPr lang="en-US"/>
                        </a:p>
                      </a:txBody>
                      <a:tcPr marL="68580" marR="68580" marT="0" marB="0">
                        <a:blipFill>
                          <a:blip r:embed="rId2"/>
                          <a:stretch>
                            <a:fillRect l="-165" t="-1163" r="-99505" b="-815116"/>
                          </a:stretch>
                        </a:blipFill>
                      </a:tcPr>
                    </a:tc>
                    <a:tc>
                      <a:txBody>
                        <a:bodyPr/>
                        <a:lstStyle/>
                        <a:p>
                          <a:endParaRPr lang="en-US"/>
                        </a:p>
                      </a:txBody>
                      <a:tcPr marL="68580" marR="68580" marT="0" marB="0">
                        <a:blipFill>
                          <a:blip r:embed="rId2"/>
                          <a:stretch>
                            <a:fillRect l="-101167" t="-1163" r="-500" b="-815116"/>
                          </a:stretch>
                        </a:blipFill>
                      </a:tcPr>
                    </a:tc>
                    <a:extLst>
                      <a:ext uri="{0D108BD9-81ED-4DB2-BD59-A6C34878D82A}">
                        <a16:rowId xmlns:a16="http://schemas.microsoft.com/office/drawing/2014/main" val="903832199"/>
                      </a:ext>
                    </a:extLst>
                  </a:tr>
                  <a:tr h="520633">
                    <a:tc>
                      <a:txBody>
                        <a:bodyPr/>
                        <a:lstStyle/>
                        <a:p>
                          <a:endParaRPr lang="en-US"/>
                        </a:p>
                      </a:txBody>
                      <a:tcPr marL="68580" marR="68580" marT="0" marB="0">
                        <a:blipFill>
                          <a:blip r:embed="rId2"/>
                          <a:stretch>
                            <a:fillRect l="-165" t="-102353" r="-99505" b="-724706"/>
                          </a:stretch>
                        </a:blipFill>
                      </a:tcPr>
                    </a:tc>
                    <a:tc>
                      <a:txBody>
                        <a:bodyPr/>
                        <a:lstStyle/>
                        <a:p>
                          <a:endParaRPr lang="en-US"/>
                        </a:p>
                      </a:txBody>
                      <a:tcPr marL="68580" marR="68580" marT="0" marB="0">
                        <a:blipFill>
                          <a:blip r:embed="rId2"/>
                          <a:stretch>
                            <a:fillRect l="-101167" t="-102353" r="-500" b="-724706"/>
                          </a:stretch>
                        </a:blipFill>
                      </a:tcPr>
                    </a:tc>
                    <a:extLst>
                      <a:ext uri="{0D108BD9-81ED-4DB2-BD59-A6C34878D82A}">
                        <a16:rowId xmlns:a16="http://schemas.microsoft.com/office/drawing/2014/main" val="2717465822"/>
                      </a:ext>
                    </a:extLst>
                  </a:tr>
                  <a:tr h="520633">
                    <a:tc>
                      <a:txBody>
                        <a:bodyPr/>
                        <a:lstStyle/>
                        <a:p>
                          <a:endParaRPr lang="en-US"/>
                        </a:p>
                      </a:txBody>
                      <a:tcPr marL="68580" marR="68580" marT="0" marB="0">
                        <a:blipFill>
                          <a:blip r:embed="rId2"/>
                          <a:stretch>
                            <a:fillRect l="-165" t="-200000" r="-99505" b="-616279"/>
                          </a:stretch>
                        </a:blipFill>
                      </a:tcPr>
                    </a:tc>
                    <a:tc>
                      <a:txBody>
                        <a:bodyPr/>
                        <a:lstStyle/>
                        <a:p>
                          <a:endParaRPr lang="en-US"/>
                        </a:p>
                      </a:txBody>
                      <a:tcPr marL="68580" marR="68580" marT="0" marB="0">
                        <a:blipFill>
                          <a:blip r:embed="rId2"/>
                          <a:stretch>
                            <a:fillRect l="-101167" t="-200000" r="-500" b="-616279"/>
                          </a:stretch>
                        </a:blipFill>
                      </a:tcPr>
                    </a:tc>
                    <a:extLst>
                      <a:ext uri="{0D108BD9-81ED-4DB2-BD59-A6C34878D82A}">
                        <a16:rowId xmlns:a16="http://schemas.microsoft.com/office/drawing/2014/main" val="4215487732"/>
                      </a:ext>
                    </a:extLst>
                  </a:tr>
                  <a:tr h="520633">
                    <a:tc>
                      <a:txBody>
                        <a:bodyPr/>
                        <a:lstStyle/>
                        <a:p>
                          <a:endParaRPr lang="en-US"/>
                        </a:p>
                      </a:txBody>
                      <a:tcPr marL="68580" marR="68580" marT="0" marB="0">
                        <a:blipFill>
                          <a:blip r:embed="rId2"/>
                          <a:stretch>
                            <a:fillRect l="-165" t="-303529" r="-99505" b="-523529"/>
                          </a:stretch>
                        </a:blipFill>
                      </a:tcPr>
                    </a:tc>
                    <a:tc>
                      <a:txBody>
                        <a:bodyPr/>
                        <a:lstStyle/>
                        <a:p>
                          <a:endParaRPr lang="en-US"/>
                        </a:p>
                      </a:txBody>
                      <a:tcPr marL="68580" marR="68580" marT="0" marB="0">
                        <a:blipFill>
                          <a:blip r:embed="rId2"/>
                          <a:stretch>
                            <a:fillRect l="-101167" t="-303529" r="-500" b="-523529"/>
                          </a:stretch>
                        </a:blipFill>
                      </a:tcPr>
                    </a:tc>
                    <a:extLst>
                      <a:ext uri="{0D108BD9-81ED-4DB2-BD59-A6C34878D82A}">
                        <a16:rowId xmlns:a16="http://schemas.microsoft.com/office/drawing/2014/main" val="1129820833"/>
                      </a:ext>
                    </a:extLst>
                  </a:tr>
                  <a:tr h="560765">
                    <a:tc>
                      <a:txBody>
                        <a:bodyPr/>
                        <a:lstStyle/>
                        <a:p>
                          <a:endParaRPr lang="en-US"/>
                        </a:p>
                      </a:txBody>
                      <a:tcPr marL="68580" marR="68580" marT="0" marB="0">
                        <a:blipFill>
                          <a:blip r:embed="rId2"/>
                          <a:stretch>
                            <a:fillRect l="-165" t="-372826" r="-99505" b="-383696"/>
                          </a:stretch>
                        </a:blipFill>
                      </a:tcPr>
                    </a:tc>
                    <a:tc>
                      <a:txBody>
                        <a:bodyPr/>
                        <a:lstStyle/>
                        <a:p>
                          <a:endParaRPr lang="en-US"/>
                        </a:p>
                      </a:txBody>
                      <a:tcPr marL="68580" marR="68580" marT="0" marB="0">
                        <a:blipFill>
                          <a:blip r:embed="rId2"/>
                          <a:stretch>
                            <a:fillRect l="-101167" t="-372826" r="-500" b="-383696"/>
                          </a:stretch>
                        </a:blipFill>
                      </a:tcPr>
                    </a:tc>
                    <a:extLst>
                      <a:ext uri="{0D108BD9-81ED-4DB2-BD59-A6C34878D82A}">
                        <a16:rowId xmlns:a16="http://schemas.microsoft.com/office/drawing/2014/main" val="2775338803"/>
                      </a:ext>
                    </a:extLst>
                  </a:tr>
                  <a:tr h="520633">
                    <a:tc>
                      <a:txBody>
                        <a:bodyPr/>
                        <a:lstStyle/>
                        <a:p>
                          <a:endParaRPr lang="en-US"/>
                        </a:p>
                      </a:txBody>
                      <a:tcPr marL="68580" marR="68580" marT="0" marB="0">
                        <a:blipFill>
                          <a:blip r:embed="rId2"/>
                          <a:stretch>
                            <a:fillRect l="-165" t="-505814" r="-99505" b="-310465"/>
                          </a:stretch>
                        </a:blipFill>
                      </a:tcPr>
                    </a:tc>
                    <a:tc>
                      <a:txBody>
                        <a:bodyPr/>
                        <a:lstStyle/>
                        <a:p>
                          <a:endParaRPr lang="en-US"/>
                        </a:p>
                      </a:txBody>
                      <a:tcPr marL="68580" marR="68580" marT="0" marB="0">
                        <a:blipFill>
                          <a:blip r:embed="rId2"/>
                          <a:stretch>
                            <a:fillRect l="-101167" t="-505814" r="-500" b="-310465"/>
                          </a:stretch>
                        </a:blipFill>
                      </a:tcPr>
                    </a:tc>
                    <a:extLst>
                      <a:ext uri="{0D108BD9-81ED-4DB2-BD59-A6C34878D82A}">
                        <a16:rowId xmlns:a16="http://schemas.microsoft.com/office/drawing/2014/main" val="1011213028"/>
                      </a:ext>
                    </a:extLst>
                  </a:tr>
                  <a:tr h="520633">
                    <a:tc>
                      <a:txBody>
                        <a:bodyPr/>
                        <a:lstStyle/>
                        <a:p>
                          <a:endParaRPr lang="en-US"/>
                        </a:p>
                      </a:txBody>
                      <a:tcPr marL="68580" marR="68580" marT="0" marB="0">
                        <a:blipFill>
                          <a:blip r:embed="rId2"/>
                          <a:stretch>
                            <a:fillRect l="-165" t="-612941" r="-99505" b="-214118"/>
                          </a:stretch>
                        </a:blipFill>
                      </a:tcPr>
                    </a:tc>
                    <a:tc>
                      <a:txBody>
                        <a:bodyPr/>
                        <a:lstStyle/>
                        <a:p>
                          <a:endParaRPr lang="en-US"/>
                        </a:p>
                      </a:txBody>
                      <a:tcPr marL="68580" marR="68580" marT="0" marB="0">
                        <a:blipFill>
                          <a:blip r:embed="rId2"/>
                          <a:stretch>
                            <a:fillRect l="-101167" t="-612941" r="-500" b="-214118"/>
                          </a:stretch>
                        </a:blipFill>
                      </a:tcPr>
                    </a:tc>
                    <a:extLst>
                      <a:ext uri="{0D108BD9-81ED-4DB2-BD59-A6C34878D82A}">
                        <a16:rowId xmlns:a16="http://schemas.microsoft.com/office/drawing/2014/main" val="2586349521"/>
                      </a:ext>
                    </a:extLst>
                  </a:tr>
                  <a:tr h="560765">
                    <a:tc>
                      <a:txBody>
                        <a:bodyPr/>
                        <a:lstStyle/>
                        <a:p>
                          <a:endParaRPr lang="en-US"/>
                        </a:p>
                      </a:txBody>
                      <a:tcPr marL="68580" marR="68580" marT="0" marB="0">
                        <a:blipFill>
                          <a:blip r:embed="rId2"/>
                          <a:stretch>
                            <a:fillRect l="-165" t="-658696" r="-99505" b="-97826"/>
                          </a:stretch>
                        </a:blipFill>
                      </a:tcPr>
                    </a:tc>
                    <a:tc>
                      <a:txBody>
                        <a:bodyPr/>
                        <a:lstStyle/>
                        <a:p>
                          <a:endParaRPr lang="en-US"/>
                        </a:p>
                      </a:txBody>
                      <a:tcPr marL="68580" marR="68580" marT="0" marB="0">
                        <a:blipFill>
                          <a:blip r:embed="rId2"/>
                          <a:stretch>
                            <a:fillRect l="-101167" t="-658696" r="-500" b="-97826"/>
                          </a:stretch>
                        </a:blipFill>
                      </a:tcPr>
                    </a:tc>
                    <a:extLst>
                      <a:ext uri="{0D108BD9-81ED-4DB2-BD59-A6C34878D82A}">
                        <a16:rowId xmlns:a16="http://schemas.microsoft.com/office/drawing/2014/main" val="1259678618"/>
                      </a:ext>
                    </a:extLst>
                  </a:tr>
                  <a:tr h="520633">
                    <a:tc gridSpan="2">
                      <a:txBody>
                        <a:bodyPr/>
                        <a:lstStyle/>
                        <a:p>
                          <a:pPr algn="ctr">
                            <a:spcAft>
                              <a:spcPts val="0"/>
                            </a:spcAft>
                          </a:pPr>
                          <a:r>
                            <a:rPr lang="en-GB" sz="2400" dirty="0">
                              <a:effectLst/>
                            </a:rPr>
                            <a:t>Neutral Point position=   0.38245 m</a:t>
                          </a:r>
                          <a:endPar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hMerge="1">
                      <a:txBody>
                        <a:bodyPr/>
                        <a:lstStyle/>
                        <a:p>
                          <a:endParaRPr lang="en-GB"/>
                        </a:p>
                      </a:txBody>
                      <a:tcPr/>
                    </a:tc>
                    <a:extLst>
                      <a:ext uri="{0D108BD9-81ED-4DB2-BD59-A6C34878D82A}">
                        <a16:rowId xmlns:a16="http://schemas.microsoft.com/office/drawing/2014/main" val="915056359"/>
                      </a:ext>
                    </a:extLst>
                  </a:tr>
                </a:tbl>
              </a:graphicData>
            </a:graphic>
          </p:graphicFrame>
        </mc:Fallback>
      </mc:AlternateContent>
    </p:spTree>
    <p:extLst>
      <p:ext uri="{BB962C8B-B14F-4D97-AF65-F5344CB8AC3E}">
        <p14:creationId xmlns:p14="http://schemas.microsoft.com/office/powerpoint/2010/main" val="233417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Airfoil selection</a:t>
            </a:r>
            <a:endParaRPr lang="en-GB" dirty="0"/>
          </a:p>
        </p:txBody>
      </p:sp>
      <p:sp>
        <p:nvSpPr>
          <p:cNvPr id="3" name="Content Placeholder 2"/>
          <p:cNvSpPr>
            <a:spLocks noGrp="1"/>
          </p:cNvSpPr>
          <p:nvPr>
            <p:ph idx="1"/>
          </p:nvPr>
        </p:nvSpPr>
        <p:spPr/>
        <p:txBody>
          <a:bodyPr/>
          <a:lstStyle/>
          <a:p>
            <a:r>
              <a:rPr lang="en-GB" dirty="0"/>
              <a:t>there is two </a:t>
            </a:r>
            <a:r>
              <a:rPr lang="en-GB" dirty="0" smtClean="0"/>
              <a:t>constraints </a:t>
            </a:r>
            <a:r>
              <a:rPr lang="en-GB" dirty="0"/>
              <a:t>i</a:t>
            </a:r>
            <a:r>
              <a:rPr lang="en-GB" dirty="0" smtClean="0"/>
              <a:t>n </a:t>
            </a:r>
            <a:r>
              <a:rPr lang="en-GB" dirty="0"/>
              <a:t>this </a:t>
            </a:r>
            <a:r>
              <a:rPr lang="en-GB" dirty="0" smtClean="0"/>
              <a:t>section:</a:t>
            </a:r>
          </a:p>
          <a:p>
            <a:pPr marL="0" lvl="0" indent="0">
              <a:buNone/>
            </a:pPr>
            <a:r>
              <a:rPr lang="en-GB" dirty="0" smtClean="0"/>
              <a:t>	- The </a:t>
            </a:r>
            <a:r>
              <a:rPr lang="en-GB" dirty="0"/>
              <a:t>thickness of the standard foam sheets (in some cases it was </a:t>
            </a:r>
            <a:r>
              <a:rPr lang="en-GB" dirty="0" smtClean="0"/>
              <a:t>		little </a:t>
            </a:r>
            <a:r>
              <a:rPr lang="en-GB" dirty="0"/>
              <a:t>than the camber of the airfoil</a:t>
            </a:r>
            <a:r>
              <a:rPr lang="en-GB" dirty="0" smtClean="0"/>
              <a:t>).</a:t>
            </a:r>
            <a:endParaRPr lang="en-GB" dirty="0"/>
          </a:p>
          <a:p>
            <a:pPr marL="0" indent="0">
              <a:buNone/>
            </a:pPr>
            <a:r>
              <a:rPr lang="en-GB" dirty="0"/>
              <a:t>	</a:t>
            </a:r>
            <a:r>
              <a:rPr lang="en-GB" dirty="0" smtClean="0"/>
              <a:t>-  Highly </a:t>
            </a:r>
            <a:r>
              <a:rPr lang="en-GB" dirty="0"/>
              <a:t>cambered airfoils are difficult to be manufactured using </a:t>
            </a:r>
            <a:r>
              <a:rPr lang="en-GB" dirty="0" smtClean="0"/>
              <a:t>			foam </a:t>
            </a:r>
            <a:r>
              <a:rPr lang="en-GB" dirty="0"/>
              <a:t>cutter machine (less accuracy</a:t>
            </a:r>
            <a:r>
              <a:rPr lang="en-GB" dirty="0" smtClean="0"/>
              <a:t>).</a:t>
            </a:r>
          </a:p>
          <a:p>
            <a:r>
              <a:rPr lang="en-GB" dirty="0"/>
              <a:t>airfoils </a:t>
            </a:r>
            <a:r>
              <a:rPr lang="en-GB" dirty="0"/>
              <a:t>that have high lift and low Reynold number; such as (Eppler421, Eppler423, MH14, NACA0018, NACA0015, Clark(Y) and NACA632615) are analysed, then suitable airfoil is chosen according to the previously stated constraints and </a:t>
            </a:r>
            <a:r>
              <a:rPr lang="en-GB" dirty="0" smtClean="0"/>
              <a:t>requirements.</a:t>
            </a:r>
            <a:endParaRPr lang="en-GB" dirty="0"/>
          </a:p>
        </p:txBody>
      </p:sp>
    </p:spTree>
    <p:extLst>
      <p:ext uri="{BB962C8B-B14F-4D97-AF65-F5344CB8AC3E}">
        <p14:creationId xmlns:p14="http://schemas.microsoft.com/office/powerpoint/2010/main" val="19488161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Time response characteristics</a:t>
            </a:r>
            <a:endParaRPr lang="en-GB" dirty="0"/>
          </a:p>
        </p:txBody>
      </p:sp>
      <p:sp>
        <p:nvSpPr>
          <p:cNvPr id="3" name="Text Placeholder 2"/>
          <p:cNvSpPr>
            <a:spLocks noGrp="1"/>
          </p:cNvSpPr>
          <p:nvPr>
            <p:ph type="body" idx="1"/>
          </p:nvPr>
        </p:nvSpPr>
        <p:spPr>
          <a:xfrm>
            <a:off x="839789" y="1681163"/>
            <a:ext cx="3843048" cy="604837"/>
          </a:xfrm>
        </p:spPr>
        <p:txBody>
          <a:bodyPr/>
          <a:lstStyle/>
          <a:p>
            <a:pPr algn="ctr"/>
            <a:r>
              <a:rPr lang="en-GB" dirty="0"/>
              <a:t>Horizontal speed response</a:t>
            </a:r>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505075"/>
            <a:ext cx="5048394" cy="3909580"/>
          </a:xfrm>
        </p:spPr>
      </p:pic>
      <p:sp>
        <p:nvSpPr>
          <p:cNvPr id="5" name="Text Placeholder 4"/>
          <p:cNvSpPr>
            <a:spLocks noGrp="1"/>
          </p:cNvSpPr>
          <p:nvPr>
            <p:ph type="body" sz="quarter" idx="3"/>
          </p:nvPr>
        </p:nvSpPr>
        <p:spPr>
          <a:xfrm>
            <a:off x="6172200" y="1681163"/>
            <a:ext cx="4038600" cy="604837"/>
          </a:xfrm>
        </p:spPr>
        <p:txBody>
          <a:bodyPr/>
          <a:lstStyle/>
          <a:p>
            <a:pPr algn="ctr"/>
            <a:r>
              <a:rPr lang="en-GB" dirty="0" smtClean="0"/>
              <a:t>Vertical </a:t>
            </a:r>
            <a:r>
              <a:rPr lang="en-GB" dirty="0"/>
              <a:t>speed response</a:t>
            </a:r>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60039" y="2505075"/>
            <a:ext cx="5374761" cy="3909580"/>
          </a:xfrm>
        </p:spPr>
      </p:pic>
    </p:spTree>
    <p:extLst>
      <p:ext uri="{BB962C8B-B14F-4D97-AF65-F5344CB8AC3E}">
        <p14:creationId xmlns:p14="http://schemas.microsoft.com/office/powerpoint/2010/main" val="36942675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Time response characteristics</a:t>
            </a:r>
            <a:endParaRPr lang="en-GB" dirty="0"/>
          </a:p>
        </p:txBody>
      </p:sp>
      <p:sp>
        <p:nvSpPr>
          <p:cNvPr id="3" name="Text Placeholder 2"/>
          <p:cNvSpPr>
            <a:spLocks noGrp="1"/>
          </p:cNvSpPr>
          <p:nvPr>
            <p:ph type="body" idx="1"/>
          </p:nvPr>
        </p:nvSpPr>
        <p:spPr>
          <a:xfrm>
            <a:off x="839788" y="1681163"/>
            <a:ext cx="5157787" cy="577128"/>
          </a:xfrm>
        </p:spPr>
        <p:txBody>
          <a:bodyPr>
            <a:normAutofit/>
          </a:bodyPr>
          <a:lstStyle/>
          <a:p>
            <a:pPr algn="ctr"/>
            <a:r>
              <a:rPr lang="en-GB" sz="2800" dirty="0" smtClean="0"/>
              <a:t>Pitch rate</a:t>
            </a:r>
            <a:endParaRPr lang="en-GB" sz="2800"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5163" y="2259013"/>
            <a:ext cx="5317799" cy="4224914"/>
          </a:xfrm>
        </p:spPr>
      </p:pic>
      <p:sp>
        <p:nvSpPr>
          <p:cNvPr id="5" name="Text Placeholder 4"/>
          <p:cNvSpPr>
            <a:spLocks noGrp="1"/>
          </p:cNvSpPr>
          <p:nvPr>
            <p:ph type="body" sz="quarter" idx="3"/>
          </p:nvPr>
        </p:nvSpPr>
        <p:spPr>
          <a:xfrm>
            <a:off x="6172200" y="1681163"/>
            <a:ext cx="5183188" cy="577128"/>
          </a:xfrm>
        </p:spPr>
        <p:txBody>
          <a:bodyPr>
            <a:normAutofit/>
          </a:bodyPr>
          <a:lstStyle/>
          <a:p>
            <a:pPr algn="ctr"/>
            <a:r>
              <a:rPr lang="en-GB" sz="2800" dirty="0"/>
              <a:t>Pitch angle</a:t>
            </a:r>
            <a:endParaRPr lang="en-GB" sz="2800"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99512" y="2259013"/>
            <a:ext cx="5632269" cy="4224914"/>
          </a:xfrm>
        </p:spPr>
      </p:pic>
    </p:spTree>
    <p:extLst>
      <p:ext uri="{BB962C8B-B14F-4D97-AF65-F5344CB8AC3E}">
        <p14:creationId xmlns:p14="http://schemas.microsoft.com/office/powerpoint/2010/main" val="134490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20330"/>
          </a:xfrm>
        </p:spPr>
        <p:txBody>
          <a:bodyPr/>
          <a:lstStyle/>
          <a:p>
            <a:r>
              <a:rPr lang="en-US" b="1" dirty="0"/>
              <a:t>Time response characteristics</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288472"/>
            <a:ext cx="10203873" cy="5153891"/>
          </a:xfrm>
          <a:prstGeom prst="rect">
            <a:avLst/>
          </a:prstGeom>
        </p:spPr>
      </p:pic>
    </p:spTree>
    <p:extLst>
      <p:ext uri="{BB962C8B-B14F-4D97-AF65-F5344CB8AC3E}">
        <p14:creationId xmlns:p14="http://schemas.microsoft.com/office/powerpoint/2010/main" val="4237045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Root locus for lateral</a:t>
            </a:r>
            <a:endParaRPr lang="en-GB"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222264"/>
            <a:ext cx="10515600" cy="3153300"/>
          </a:xfrm>
        </p:spPr>
      </p:pic>
    </p:spTree>
    <p:extLst>
      <p:ext uri="{BB962C8B-B14F-4D97-AF65-F5344CB8AC3E}">
        <p14:creationId xmlns:p14="http://schemas.microsoft.com/office/powerpoint/2010/main" val="6132217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p:cNvPicPr>
            <a:picLocks/>
          </p:cNvPicPr>
          <p:nvPr/>
        </p:nvPicPr>
        <p:blipFill>
          <a:blip r:embed="rId2">
            <a:extLst>
              <a:ext uri="{28A0092B-C50C-407E-A947-70E740481C1C}">
                <a14:useLocalDpi xmlns:a14="http://schemas.microsoft.com/office/drawing/2010/main" val="0"/>
              </a:ext>
            </a:extLst>
          </a:blip>
          <a:stretch>
            <a:fillRect/>
          </a:stretch>
        </p:blipFill>
        <p:spPr>
          <a:xfrm>
            <a:off x="193964" y="138545"/>
            <a:ext cx="10668000" cy="6719455"/>
          </a:xfrm>
          <a:prstGeom prst="rect">
            <a:avLst/>
          </a:prstGeom>
        </p:spPr>
      </p:pic>
    </p:spTree>
    <p:extLst>
      <p:ext uri="{BB962C8B-B14F-4D97-AF65-F5344CB8AC3E}">
        <p14:creationId xmlns:p14="http://schemas.microsoft.com/office/powerpoint/2010/main" val="2465909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78766"/>
          </a:xfrm>
        </p:spPr>
        <p:txBody>
          <a:bodyPr/>
          <a:lstStyle/>
          <a:p>
            <a:r>
              <a:rPr lang="en-US" b="1" dirty="0"/>
              <a:t>Lateral derivatives from Xflr5</a:t>
            </a:r>
            <a:endParaRPr lang="en-GB" dirty="0"/>
          </a:p>
        </p:txBody>
      </p:sp>
      <mc:AlternateContent xmlns:mc="http://schemas.openxmlformats.org/markup-compatibility/2006">
        <mc:Choice xmlns:a14="http://schemas.microsoft.com/office/drawing/2010/main" Requires="a14">
          <p:graphicFrame>
            <p:nvGraphicFramePr>
              <p:cNvPr id="4" name="Content Placeholder 3"/>
              <p:cNvGraphicFramePr>
                <a:graphicFrameLocks noGrp="1"/>
              </p:cNvGraphicFramePr>
              <p:nvPr>
                <p:ph idx="1"/>
                <p:extLst>
                  <p:ext uri="{D42A27DB-BD31-4B8C-83A1-F6EECF244321}">
                    <p14:modId xmlns:p14="http://schemas.microsoft.com/office/powerpoint/2010/main" val="2827161221"/>
                  </p:ext>
                </p:extLst>
              </p:nvPr>
            </p:nvGraphicFramePr>
            <p:xfrm>
              <a:off x="2423045" y="1842656"/>
              <a:ext cx="6734810" cy="3883152"/>
            </p:xfrm>
            <a:graphic>
              <a:graphicData uri="http://schemas.openxmlformats.org/drawingml/2006/table">
                <a:tbl>
                  <a:tblPr firstRow="1" firstCol="1" bandRow="1">
                    <a:tableStyleId>{16D9F66E-5EB9-4882-86FB-DCBF35E3C3E4}</a:tableStyleId>
                  </a:tblPr>
                  <a:tblGrid>
                    <a:gridCol w="3367405">
                      <a:extLst>
                        <a:ext uri="{9D8B030D-6E8A-4147-A177-3AD203B41FA5}">
                          <a16:colId xmlns:a16="http://schemas.microsoft.com/office/drawing/2014/main" val="2768973537"/>
                        </a:ext>
                      </a:extLst>
                    </a:gridCol>
                    <a:gridCol w="3367405">
                      <a:extLst>
                        <a:ext uri="{9D8B030D-6E8A-4147-A177-3AD203B41FA5}">
                          <a16:colId xmlns:a16="http://schemas.microsoft.com/office/drawing/2014/main" val="1547779448"/>
                        </a:ext>
                      </a:extLst>
                    </a:gridCol>
                  </a:tblGrid>
                  <a:tr h="225425">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𝑌</m:t>
                                    </m:r>
                                  </m:e>
                                  <m:sub>
                                    <m:r>
                                      <a:rPr lang="en-GB" sz="2400">
                                        <a:effectLst/>
                                      </a:rPr>
                                      <m:t>𝑉</m:t>
                                    </m:r>
                                  </m:sub>
                                </m:sSub>
                                <m:r>
                                  <a:rPr lang="en-GB" sz="2400">
                                    <a:effectLst/>
                                  </a:rPr>
                                  <m:t>=−</m:t>
                                </m:r>
                                <m:r>
                                  <a:rPr lang="en-GB" sz="2400">
                                    <a:effectLst/>
                                  </a:rPr>
                                  <m:t>0</m:t>
                                </m:r>
                                <m:r>
                                  <a:rPr lang="en-GB" sz="2400">
                                    <a:effectLst/>
                                  </a:rPr>
                                  <m:t>.</m:t>
                                </m:r>
                                <m:r>
                                  <a:rPr lang="en-GB" sz="2400">
                                    <a:effectLst/>
                                  </a:rPr>
                                  <m:t>34582</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𝑌𝑏</m:t>
                                    </m:r>
                                  </m:sub>
                                </m:sSub>
                                <m:r>
                                  <a:rPr lang="en-GB" sz="2400">
                                    <a:effectLst/>
                                  </a:rPr>
                                  <m:t>=−</m:t>
                                </m:r>
                                <m:r>
                                  <a:rPr lang="en-GB" sz="2400">
                                    <a:effectLst/>
                                  </a:rPr>
                                  <m:t>0</m:t>
                                </m:r>
                                <m:r>
                                  <a:rPr lang="en-GB" sz="2400">
                                    <a:effectLst/>
                                  </a:rPr>
                                  <m:t>.</m:t>
                                </m:r>
                                <m:r>
                                  <a:rPr lang="en-GB" sz="2400">
                                    <a:effectLst/>
                                  </a:rPr>
                                  <m:t>2452</m:t>
                                </m:r>
                              </m:oMath>
                            </m:oMathPara>
                          </a14:m>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90152254"/>
                      </a:ext>
                    </a:extLst>
                  </a:tr>
                  <a:tr h="235585">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𝑌</m:t>
                                    </m:r>
                                  </m:e>
                                  <m:sub>
                                    <m:r>
                                      <a:rPr lang="en-GB" sz="2400">
                                        <a:effectLst/>
                                      </a:rPr>
                                      <m:t>𝑃</m:t>
                                    </m:r>
                                  </m:sub>
                                </m:sSub>
                                <m:r>
                                  <a:rPr lang="en-GB" sz="2400">
                                    <a:effectLst/>
                                  </a:rPr>
                                  <m:t>=−</m:t>
                                </m:r>
                                <m:r>
                                  <a:rPr lang="en-GB" sz="2400">
                                    <a:effectLst/>
                                  </a:rPr>
                                  <m:t>0</m:t>
                                </m:r>
                                <m:r>
                                  <a:rPr lang="en-GB" sz="2400">
                                    <a:effectLst/>
                                  </a:rPr>
                                  <m:t>.</m:t>
                                </m:r>
                                <m:r>
                                  <a:rPr lang="en-GB" sz="2400">
                                    <a:effectLst/>
                                  </a:rPr>
                                  <m:t>026772</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𝑌𝑝</m:t>
                                    </m:r>
                                  </m:sub>
                                </m:sSub>
                                <m:r>
                                  <a:rPr lang="en-GB" sz="2400">
                                    <a:effectLst/>
                                  </a:rPr>
                                  <m:t>=−</m:t>
                                </m:r>
                                <m:r>
                                  <a:rPr lang="en-GB" sz="2400">
                                    <a:effectLst/>
                                  </a:rPr>
                                  <m:t>0</m:t>
                                </m:r>
                                <m:r>
                                  <a:rPr lang="en-GB" sz="2400">
                                    <a:effectLst/>
                                  </a:rPr>
                                  <m:t>.</m:t>
                                </m:r>
                                <m:r>
                                  <a:rPr lang="en-GB" sz="2400">
                                    <a:effectLst/>
                                  </a:rPr>
                                  <m:t>063275</m:t>
                                </m:r>
                              </m:oMath>
                            </m:oMathPara>
                          </a14:m>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6554898"/>
                      </a:ext>
                    </a:extLst>
                  </a:tr>
                  <a:tr h="225425">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𝑌</m:t>
                                    </m:r>
                                  </m:e>
                                  <m:sub>
                                    <m:r>
                                      <a:rPr lang="en-GB" sz="2400">
                                        <a:effectLst/>
                                      </a:rPr>
                                      <m:t>𝑟</m:t>
                                    </m:r>
                                  </m:sub>
                                </m:sSub>
                                <m:r>
                                  <a:rPr lang="en-GB" sz="2400">
                                    <a:effectLst/>
                                  </a:rPr>
                                  <m:t>=</m:t>
                                </m:r>
                                <m:r>
                                  <a:rPr lang="en-GB" sz="2400">
                                    <a:effectLst/>
                                  </a:rPr>
                                  <m:t>0</m:t>
                                </m:r>
                                <m:r>
                                  <a:rPr lang="en-GB" sz="2400">
                                    <a:effectLst/>
                                  </a:rPr>
                                  <m:t>.</m:t>
                                </m:r>
                                <m:r>
                                  <a:rPr lang="en-GB" sz="2400">
                                    <a:effectLst/>
                                  </a:rPr>
                                  <m:t>12392</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𝑌𝑟</m:t>
                                    </m:r>
                                  </m:sub>
                                </m:sSub>
                                <m:r>
                                  <a:rPr lang="en-GB" sz="2400">
                                    <a:effectLst/>
                                  </a:rPr>
                                  <m:t>=</m:t>
                                </m:r>
                                <m:r>
                                  <a:rPr lang="en-GB" sz="2400">
                                    <a:effectLst/>
                                  </a:rPr>
                                  <m:t>0</m:t>
                                </m:r>
                                <m:r>
                                  <a:rPr lang="en-GB" sz="2400">
                                    <a:effectLst/>
                                  </a:rPr>
                                  <m:t>.</m:t>
                                </m:r>
                                <m:r>
                                  <a:rPr lang="en-GB" sz="2400">
                                    <a:effectLst/>
                                  </a:rPr>
                                  <m:t>29289</m:t>
                                </m:r>
                              </m:oMath>
                            </m:oMathPara>
                          </a14:m>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41572180"/>
                      </a:ext>
                    </a:extLst>
                  </a:tr>
                  <a:tr h="215265">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𝐿</m:t>
                                    </m:r>
                                  </m:e>
                                  <m:sub>
                                    <m:r>
                                      <a:rPr lang="en-GB" sz="2400">
                                        <a:effectLst/>
                                      </a:rPr>
                                      <m:t>𝑉</m:t>
                                    </m:r>
                                  </m:sub>
                                </m:sSub>
                                <m:r>
                                  <a:rPr lang="en-GB" sz="2400">
                                    <a:effectLst/>
                                  </a:rPr>
                                  <m:t>=−</m:t>
                                </m:r>
                                <m:r>
                                  <a:rPr lang="en-GB" sz="2400">
                                    <a:effectLst/>
                                  </a:rPr>
                                  <m:t>0</m:t>
                                </m:r>
                                <m:r>
                                  <a:rPr lang="en-GB" sz="2400">
                                    <a:effectLst/>
                                  </a:rPr>
                                  <m:t>.</m:t>
                                </m:r>
                                <m:r>
                                  <a:rPr lang="en-GB" sz="2400">
                                    <a:effectLst/>
                                  </a:rPr>
                                  <m:t>04465</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𝑙𝑏</m:t>
                                    </m:r>
                                  </m:sub>
                                </m:sSub>
                                <m:r>
                                  <a:rPr lang="en-GB" sz="2400">
                                    <a:effectLst/>
                                  </a:rPr>
                                  <m:t>=−</m:t>
                                </m:r>
                                <m:r>
                                  <a:rPr lang="en-GB" sz="2400">
                                    <a:effectLst/>
                                  </a:rPr>
                                  <m:t>0</m:t>
                                </m:r>
                                <m:r>
                                  <a:rPr lang="en-GB" sz="2400">
                                    <a:effectLst/>
                                  </a:rPr>
                                  <m:t>.</m:t>
                                </m:r>
                                <m:r>
                                  <a:rPr lang="en-GB" sz="2400">
                                    <a:effectLst/>
                                  </a:rPr>
                                  <m:t>052765</m:t>
                                </m:r>
                              </m:oMath>
                            </m:oMathPara>
                          </a14:m>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891015538"/>
                      </a:ext>
                    </a:extLst>
                  </a:tr>
                  <a:tr h="245745">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𝐿</m:t>
                                    </m:r>
                                  </m:e>
                                  <m:sub>
                                    <m:r>
                                      <a:rPr lang="en-GB" sz="2400">
                                        <a:effectLst/>
                                      </a:rPr>
                                      <m:t>𝑃</m:t>
                                    </m:r>
                                  </m:sub>
                                </m:sSub>
                                <m:r>
                                  <a:rPr lang="en-GB" sz="2400">
                                    <a:effectLst/>
                                  </a:rPr>
                                  <m:t>=−</m:t>
                                </m:r>
                                <m:r>
                                  <a:rPr lang="en-GB" sz="2400">
                                    <a:effectLst/>
                                  </a:rPr>
                                  <m:t>0</m:t>
                                </m:r>
                                <m:r>
                                  <a:rPr lang="en-GB" sz="2400">
                                    <a:effectLst/>
                                  </a:rPr>
                                  <m:t>.</m:t>
                                </m:r>
                                <m:r>
                                  <a:rPr lang="en-GB" sz="2400">
                                    <a:effectLst/>
                                  </a:rPr>
                                  <m:t>2306</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𝑙𝑝</m:t>
                                    </m:r>
                                  </m:sub>
                                </m:sSub>
                                <m:r>
                                  <a:rPr lang="en-GB" sz="2400">
                                    <a:effectLst/>
                                  </a:rPr>
                                  <m:t>=−</m:t>
                                </m:r>
                                <m:r>
                                  <a:rPr lang="en-GB" sz="2400">
                                    <a:effectLst/>
                                  </a:rPr>
                                  <m:t>0</m:t>
                                </m:r>
                                <m:r>
                                  <a:rPr lang="en-GB" sz="2400">
                                    <a:effectLst/>
                                  </a:rPr>
                                  <m:t>.</m:t>
                                </m:r>
                                <m:r>
                                  <a:rPr lang="en-GB" sz="2400">
                                    <a:effectLst/>
                                  </a:rPr>
                                  <m:t>90835</m:t>
                                </m:r>
                              </m:oMath>
                            </m:oMathPara>
                          </a14:m>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11384897"/>
                      </a:ext>
                    </a:extLst>
                  </a:tr>
                  <a:tr h="225425">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𝐿</m:t>
                                    </m:r>
                                  </m:e>
                                  <m:sub>
                                    <m:r>
                                      <a:rPr lang="en-GB" sz="2400">
                                        <a:effectLst/>
                                      </a:rPr>
                                      <m:t>𝑟</m:t>
                                    </m:r>
                                  </m:sub>
                                </m:sSub>
                                <m:r>
                                  <a:rPr lang="en-GB" sz="2400">
                                    <a:effectLst/>
                                  </a:rPr>
                                  <m:t>=</m:t>
                                </m:r>
                                <m:r>
                                  <a:rPr lang="en-GB" sz="2400">
                                    <a:effectLst/>
                                  </a:rPr>
                                  <m:t>0</m:t>
                                </m:r>
                                <m:r>
                                  <a:rPr lang="en-GB" sz="2400">
                                    <a:effectLst/>
                                  </a:rPr>
                                  <m:t>.</m:t>
                                </m:r>
                                <m:r>
                                  <a:rPr lang="en-GB" sz="2400">
                                    <a:effectLst/>
                                  </a:rPr>
                                  <m:t>098822</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𝑙𝑟</m:t>
                                    </m:r>
                                  </m:sub>
                                </m:sSub>
                                <m:r>
                                  <a:rPr lang="en-GB" sz="2400">
                                    <a:effectLst/>
                                  </a:rPr>
                                  <m:t>=</m:t>
                                </m:r>
                                <m:r>
                                  <a:rPr lang="en-GB" sz="2400">
                                    <a:effectLst/>
                                  </a:rPr>
                                  <m:t>0</m:t>
                                </m:r>
                                <m:r>
                                  <a:rPr lang="en-GB" sz="2400">
                                    <a:effectLst/>
                                  </a:rPr>
                                  <m:t>.</m:t>
                                </m:r>
                                <m:r>
                                  <a:rPr lang="en-GB" sz="2400">
                                    <a:effectLst/>
                                  </a:rPr>
                                  <m:t>38927</m:t>
                                </m:r>
                              </m:oMath>
                            </m:oMathPara>
                          </a14:m>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577119191"/>
                      </a:ext>
                    </a:extLst>
                  </a:tr>
                  <a:tr h="215265">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𝑁</m:t>
                                    </m:r>
                                  </m:e>
                                  <m:sub>
                                    <m:r>
                                      <a:rPr lang="en-GB" sz="2400">
                                        <a:effectLst/>
                                      </a:rPr>
                                      <m:t>𝑉</m:t>
                                    </m:r>
                                  </m:sub>
                                </m:sSub>
                                <m:r>
                                  <a:rPr lang="en-GB" sz="2400">
                                    <a:effectLst/>
                                  </a:rPr>
                                  <m:t>=</m:t>
                                </m:r>
                                <m:r>
                                  <a:rPr lang="en-GB" sz="2400">
                                    <a:effectLst/>
                                  </a:rPr>
                                  <m:t>0</m:t>
                                </m:r>
                                <m:r>
                                  <a:rPr lang="en-GB" sz="2400">
                                    <a:effectLst/>
                                  </a:rPr>
                                  <m:t>.</m:t>
                                </m:r>
                                <m:r>
                                  <a:rPr lang="en-GB" sz="2400">
                                    <a:effectLst/>
                                  </a:rPr>
                                  <m:t>10852</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𝑛𝑏</m:t>
                                    </m:r>
                                  </m:sub>
                                </m:sSub>
                                <m:r>
                                  <a:rPr lang="en-GB" sz="2400">
                                    <a:effectLst/>
                                  </a:rPr>
                                  <m:t>=</m:t>
                                </m:r>
                                <m:r>
                                  <a:rPr lang="en-GB" sz="2400">
                                    <a:effectLst/>
                                  </a:rPr>
                                  <m:t>0</m:t>
                                </m:r>
                                <m:r>
                                  <a:rPr lang="en-GB" sz="2400">
                                    <a:effectLst/>
                                  </a:rPr>
                                  <m:t>.</m:t>
                                </m:r>
                                <m:r>
                                  <a:rPr lang="en-GB" sz="2400">
                                    <a:effectLst/>
                                  </a:rPr>
                                  <m:t>12824</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621187106"/>
                      </a:ext>
                    </a:extLst>
                  </a:tr>
                  <a:tr h="245745">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𝑁</m:t>
                                    </m:r>
                                  </m:e>
                                  <m:sub>
                                    <m:r>
                                      <a:rPr lang="en-GB" sz="2400">
                                        <a:effectLst/>
                                      </a:rPr>
                                      <m:t>𝑃</m:t>
                                    </m:r>
                                  </m:sub>
                                </m:sSub>
                                <m:r>
                                  <a:rPr lang="en-GB" sz="2400">
                                    <a:effectLst/>
                                  </a:rPr>
                                  <m:t>=−</m:t>
                                </m:r>
                                <m:r>
                                  <a:rPr lang="en-GB" sz="2400">
                                    <a:effectLst/>
                                  </a:rPr>
                                  <m:t>0</m:t>
                                </m:r>
                                <m:r>
                                  <a:rPr lang="en-GB" sz="2400">
                                    <a:effectLst/>
                                  </a:rPr>
                                  <m:t>.</m:t>
                                </m:r>
                                <m:r>
                                  <a:rPr lang="en-GB" sz="2400">
                                    <a:effectLst/>
                                  </a:rPr>
                                  <m:t>040091</m:t>
                                </m:r>
                              </m:oMath>
                            </m:oMathPara>
                          </a14:m>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𝑛𝑝</m:t>
                                    </m:r>
                                  </m:sub>
                                </m:sSub>
                                <m:r>
                                  <a:rPr lang="en-GB" sz="2400">
                                    <a:effectLst/>
                                  </a:rPr>
                                  <m:t>=−</m:t>
                                </m:r>
                                <m:r>
                                  <a:rPr lang="en-GB" sz="2400">
                                    <a:effectLst/>
                                  </a:rPr>
                                  <m:t>0</m:t>
                                </m:r>
                                <m:r>
                                  <a:rPr lang="en-GB" sz="2400">
                                    <a:effectLst/>
                                  </a:rPr>
                                  <m:t>.</m:t>
                                </m:r>
                                <m:r>
                                  <a:rPr lang="en-GB" sz="2400">
                                    <a:effectLst/>
                                  </a:rPr>
                                  <m:t>15792</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931430960"/>
                      </a:ext>
                    </a:extLst>
                  </a:tr>
                  <a:tr h="215265">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𝑁</m:t>
                                    </m:r>
                                  </m:e>
                                  <m:sub>
                                    <m:r>
                                      <a:rPr lang="en-GB" sz="2400">
                                        <a:effectLst/>
                                      </a:rPr>
                                      <m:t>𝑟</m:t>
                                    </m:r>
                                  </m:sub>
                                </m:sSub>
                                <m:r>
                                  <a:rPr lang="en-GB" sz="2400">
                                    <a:effectLst/>
                                  </a:rPr>
                                  <m:t>=−</m:t>
                                </m:r>
                                <m:r>
                                  <a:rPr lang="en-GB" sz="2400">
                                    <a:effectLst/>
                                  </a:rPr>
                                  <m:t>0</m:t>
                                </m:r>
                                <m:r>
                                  <a:rPr lang="en-GB" sz="2400">
                                    <a:effectLst/>
                                  </a:rPr>
                                  <m:t>.</m:t>
                                </m:r>
                                <m:r>
                                  <a:rPr lang="en-GB" sz="2400">
                                    <a:effectLst/>
                                  </a:rPr>
                                  <m:t>039226</m:t>
                                </m:r>
                              </m:oMath>
                            </m:oMathPara>
                          </a14:m>
                          <a:endParaRPr lang="en-GB" sz="18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457200" algn="l" rtl="0">
                            <a:lnSpc>
                              <a:spcPct val="115000"/>
                            </a:lnSpc>
                            <a:spcAft>
                              <a:spcPts val="0"/>
                            </a:spcAft>
                          </a:pPr>
                          <a14:m>
                            <m:oMathPara xmlns:m="http://schemas.openxmlformats.org/officeDocument/2006/math">
                              <m:oMathParaPr>
                                <m:jc m:val="centerGroup"/>
                              </m:oMathParaPr>
                              <m:oMath xmlns:m="http://schemas.openxmlformats.org/officeDocument/2006/math">
                                <m:sSub>
                                  <m:sSubPr>
                                    <m:ctrlPr>
                                      <a:rPr lang="en-GB" sz="2400">
                                        <a:effectLst/>
                                      </a:rPr>
                                    </m:ctrlPr>
                                  </m:sSubPr>
                                  <m:e>
                                    <m:r>
                                      <a:rPr lang="en-GB" sz="2400">
                                        <a:effectLst/>
                                      </a:rPr>
                                      <m:t>𝐶</m:t>
                                    </m:r>
                                  </m:e>
                                  <m:sub>
                                    <m:r>
                                      <a:rPr lang="en-GB" sz="2400">
                                        <a:effectLst/>
                                      </a:rPr>
                                      <m:t>𝑛𝑟</m:t>
                                    </m:r>
                                  </m:sub>
                                </m:sSub>
                                <m:r>
                                  <a:rPr lang="en-GB" sz="2400">
                                    <a:effectLst/>
                                  </a:rPr>
                                  <m:t>=−</m:t>
                                </m:r>
                                <m:r>
                                  <a:rPr lang="en-GB" sz="2400">
                                    <a:effectLst/>
                                  </a:rPr>
                                  <m:t>0</m:t>
                                </m:r>
                                <m:r>
                                  <a:rPr lang="en-GB" sz="2400">
                                    <a:effectLst/>
                                  </a:rPr>
                                  <m:t>.</m:t>
                                </m:r>
                                <m:r>
                                  <a:rPr lang="en-GB" sz="2400">
                                    <a:effectLst/>
                                  </a:rPr>
                                  <m:t>15451</m:t>
                                </m:r>
                              </m:oMath>
                            </m:oMathPara>
                          </a14:m>
                          <a:endParaRPr lang="en-GB" sz="18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134720370"/>
                      </a:ext>
                    </a:extLst>
                  </a:tr>
                </a:tbl>
              </a:graphicData>
            </a:graphic>
          </p:graphicFrame>
        </mc:Choice>
        <mc:Fallback>
          <p:graphicFrame>
            <p:nvGraphicFramePr>
              <p:cNvPr id="4" name="Content Placeholder 3"/>
              <p:cNvGraphicFramePr>
                <a:graphicFrameLocks noGrp="1"/>
              </p:cNvGraphicFramePr>
              <p:nvPr>
                <p:ph idx="1"/>
                <p:extLst>
                  <p:ext uri="{D42A27DB-BD31-4B8C-83A1-F6EECF244321}">
                    <p14:modId xmlns:p14="http://schemas.microsoft.com/office/powerpoint/2010/main" val="2827161221"/>
                  </p:ext>
                </p:extLst>
              </p:nvPr>
            </p:nvGraphicFramePr>
            <p:xfrm>
              <a:off x="2423045" y="1842656"/>
              <a:ext cx="6734810" cy="3883152"/>
            </p:xfrm>
            <a:graphic>
              <a:graphicData uri="http://schemas.openxmlformats.org/drawingml/2006/table">
                <a:tbl>
                  <a:tblPr firstRow="1" firstCol="1" bandRow="1">
                    <a:tableStyleId>{16D9F66E-5EB9-4882-86FB-DCBF35E3C3E4}</a:tableStyleId>
                  </a:tblPr>
                  <a:tblGrid>
                    <a:gridCol w="3367405">
                      <a:extLst>
                        <a:ext uri="{9D8B030D-6E8A-4147-A177-3AD203B41FA5}">
                          <a16:colId xmlns:a16="http://schemas.microsoft.com/office/drawing/2014/main" val="2768973537"/>
                        </a:ext>
                      </a:extLst>
                    </a:gridCol>
                    <a:gridCol w="3367405">
                      <a:extLst>
                        <a:ext uri="{9D8B030D-6E8A-4147-A177-3AD203B41FA5}">
                          <a16:colId xmlns:a16="http://schemas.microsoft.com/office/drawing/2014/main" val="1547779448"/>
                        </a:ext>
                      </a:extLst>
                    </a:gridCol>
                  </a:tblGrid>
                  <a:tr h="420624">
                    <a:tc>
                      <a:txBody>
                        <a:bodyPr/>
                        <a:lstStyle/>
                        <a:p>
                          <a:endParaRPr lang="en-US"/>
                        </a:p>
                      </a:txBody>
                      <a:tcPr marL="68580" marR="68580" marT="0" marB="0">
                        <a:blipFill>
                          <a:blip r:embed="rId2"/>
                          <a:stretch>
                            <a:fillRect l="-181" t="-1449" r="-100362" b="-827536"/>
                          </a:stretch>
                        </a:blipFill>
                      </a:tcPr>
                    </a:tc>
                    <a:tc>
                      <a:txBody>
                        <a:bodyPr/>
                        <a:lstStyle/>
                        <a:p>
                          <a:endParaRPr lang="en-US"/>
                        </a:p>
                      </a:txBody>
                      <a:tcPr marL="68580" marR="68580" marT="0" marB="0">
                        <a:blipFill>
                          <a:blip r:embed="rId2"/>
                          <a:stretch>
                            <a:fillRect l="-100181" t="-1449" r="-362" b="-827536"/>
                          </a:stretch>
                        </a:blipFill>
                      </a:tcPr>
                    </a:tc>
                    <a:extLst>
                      <a:ext uri="{0D108BD9-81ED-4DB2-BD59-A6C34878D82A}">
                        <a16:rowId xmlns:a16="http://schemas.microsoft.com/office/drawing/2014/main" val="1390152254"/>
                      </a:ext>
                    </a:extLst>
                  </a:tr>
                  <a:tr h="453136">
                    <a:tc>
                      <a:txBody>
                        <a:bodyPr/>
                        <a:lstStyle/>
                        <a:p>
                          <a:endParaRPr lang="en-US"/>
                        </a:p>
                      </a:txBody>
                      <a:tcPr marL="68580" marR="68580" marT="0" marB="0">
                        <a:blipFill>
                          <a:blip r:embed="rId2"/>
                          <a:stretch>
                            <a:fillRect l="-181" t="-93333" r="-100362" b="-661333"/>
                          </a:stretch>
                        </a:blipFill>
                      </a:tcPr>
                    </a:tc>
                    <a:tc>
                      <a:txBody>
                        <a:bodyPr/>
                        <a:lstStyle/>
                        <a:p>
                          <a:endParaRPr lang="en-US"/>
                        </a:p>
                      </a:txBody>
                      <a:tcPr marL="68580" marR="68580" marT="0" marB="0">
                        <a:blipFill>
                          <a:blip r:embed="rId2"/>
                          <a:stretch>
                            <a:fillRect l="-100181" t="-93333" r="-362" b="-661333"/>
                          </a:stretch>
                        </a:blipFill>
                      </a:tcPr>
                    </a:tc>
                    <a:extLst>
                      <a:ext uri="{0D108BD9-81ED-4DB2-BD59-A6C34878D82A}">
                        <a16:rowId xmlns:a16="http://schemas.microsoft.com/office/drawing/2014/main" val="116554898"/>
                      </a:ext>
                    </a:extLst>
                  </a:tr>
                  <a:tr h="420624">
                    <a:tc>
                      <a:txBody>
                        <a:bodyPr/>
                        <a:lstStyle/>
                        <a:p>
                          <a:endParaRPr lang="en-US"/>
                        </a:p>
                      </a:txBody>
                      <a:tcPr marL="68580" marR="68580" marT="0" marB="0">
                        <a:blipFill>
                          <a:blip r:embed="rId2"/>
                          <a:stretch>
                            <a:fillRect l="-181" t="-210145" r="-100362" b="-618841"/>
                          </a:stretch>
                        </a:blipFill>
                      </a:tcPr>
                    </a:tc>
                    <a:tc>
                      <a:txBody>
                        <a:bodyPr/>
                        <a:lstStyle/>
                        <a:p>
                          <a:endParaRPr lang="en-US"/>
                        </a:p>
                      </a:txBody>
                      <a:tcPr marL="68580" marR="68580" marT="0" marB="0">
                        <a:blipFill>
                          <a:blip r:embed="rId2"/>
                          <a:stretch>
                            <a:fillRect l="-100181" t="-210145" r="-362" b="-618841"/>
                          </a:stretch>
                        </a:blipFill>
                      </a:tcPr>
                    </a:tc>
                    <a:extLst>
                      <a:ext uri="{0D108BD9-81ED-4DB2-BD59-A6C34878D82A}">
                        <a16:rowId xmlns:a16="http://schemas.microsoft.com/office/drawing/2014/main" val="1841572180"/>
                      </a:ext>
                    </a:extLst>
                  </a:tr>
                  <a:tr h="420624">
                    <a:tc>
                      <a:txBody>
                        <a:bodyPr/>
                        <a:lstStyle/>
                        <a:p>
                          <a:endParaRPr lang="en-US"/>
                        </a:p>
                      </a:txBody>
                      <a:tcPr marL="68580" marR="68580" marT="0" marB="0">
                        <a:blipFill>
                          <a:blip r:embed="rId2"/>
                          <a:stretch>
                            <a:fillRect l="-181" t="-310145" r="-100362" b="-518841"/>
                          </a:stretch>
                        </a:blipFill>
                      </a:tcPr>
                    </a:tc>
                    <a:tc>
                      <a:txBody>
                        <a:bodyPr/>
                        <a:lstStyle/>
                        <a:p>
                          <a:endParaRPr lang="en-US"/>
                        </a:p>
                      </a:txBody>
                      <a:tcPr marL="68580" marR="68580" marT="0" marB="0">
                        <a:blipFill>
                          <a:blip r:embed="rId2"/>
                          <a:stretch>
                            <a:fillRect l="-100181" t="-310145" r="-362" b="-518841"/>
                          </a:stretch>
                        </a:blipFill>
                      </a:tcPr>
                    </a:tc>
                    <a:extLst>
                      <a:ext uri="{0D108BD9-81ED-4DB2-BD59-A6C34878D82A}">
                        <a16:rowId xmlns:a16="http://schemas.microsoft.com/office/drawing/2014/main" val="891015538"/>
                      </a:ext>
                    </a:extLst>
                  </a:tr>
                  <a:tr h="453136">
                    <a:tc>
                      <a:txBody>
                        <a:bodyPr/>
                        <a:lstStyle/>
                        <a:p>
                          <a:endParaRPr lang="en-US"/>
                        </a:p>
                      </a:txBody>
                      <a:tcPr marL="68580" marR="68580" marT="0" marB="0">
                        <a:blipFill>
                          <a:blip r:embed="rId2"/>
                          <a:stretch>
                            <a:fillRect l="-181" t="-382432" r="-100362" b="-383784"/>
                          </a:stretch>
                        </a:blipFill>
                      </a:tcPr>
                    </a:tc>
                    <a:tc>
                      <a:txBody>
                        <a:bodyPr/>
                        <a:lstStyle/>
                        <a:p>
                          <a:endParaRPr lang="en-US"/>
                        </a:p>
                      </a:txBody>
                      <a:tcPr marL="68580" marR="68580" marT="0" marB="0">
                        <a:blipFill>
                          <a:blip r:embed="rId2"/>
                          <a:stretch>
                            <a:fillRect l="-100181" t="-382432" r="-362" b="-383784"/>
                          </a:stretch>
                        </a:blipFill>
                      </a:tcPr>
                    </a:tc>
                    <a:extLst>
                      <a:ext uri="{0D108BD9-81ED-4DB2-BD59-A6C34878D82A}">
                        <a16:rowId xmlns:a16="http://schemas.microsoft.com/office/drawing/2014/main" val="1311384897"/>
                      </a:ext>
                    </a:extLst>
                  </a:tr>
                  <a:tr h="420624">
                    <a:tc>
                      <a:txBody>
                        <a:bodyPr/>
                        <a:lstStyle/>
                        <a:p>
                          <a:endParaRPr lang="en-US"/>
                        </a:p>
                      </a:txBody>
                      <a:tcPr marL="68580" marR="68580" marT="0" marB="0">
                        <a:blipFill>
                          <a:blip r:embed="rId2"/>
                          <a:stretch>
                            <a:fillRect l="-181" t="-517391" r="-100362" b="-311594"/>
                          </a:stretch>
                        </a:blipFill>
                      </a:tcPr>
                    </a:tc>
                    <a:tc>
                      <a:txBody>
                        <a:bodyPr/>
                        <a:lstStyle/>
                        <a:p>
                          <a:endParaRPr lang="en-US"/>
                        </a:p>
                      </a:txBody>
                      <a:tcPr marL="68580" marR="68580" marT="0" marB="0">
                        <a:blipFill>
                          <a:blip r:embed="rId2"/>
                          <a:stretch>
                            <a:fillRect l="-100181" t="-517391" r="-362" b="-311594"/>
                          </a:stretch>
                        </a:blipFill>
                      </a:tcPr>
                    </a:tc>
                    <a:extLst>
                      <a:ext uri="{0D108BD9-81ED-4DB2-BD59-A6C34878D82A}">
                        <a16:rowId xmlns:a16="http://schemas.microsoft.com/office/drawing/2014/main" val="2577119191"/>
                      </a:ext>
                    </a:extLst>
                  </a:tr>
                  <a:tr h="420624">
                    <a:tc>
                      <a:txBody>
                        <a:bodyPr/>
                        <a:lstStyle/>
                        <a:p>
                          <a:endParaRPr lang="en-US"/>
                        </a:p>
                      </a:txBody>
                      <a:tcPr marL="68580" marR="68580" marT="0" marB="0">
                        <a:blipFill>
                          <a:blip r:embed="rId2"/>
                          <a:stretch>
                            <a:fillRect l="-181" t="-617391" r="-100362" b="-211594"/>
                          </a:stretch>
                        </a:blipFill>
                      </a:tcPr>
                    </a:tc>
                    <a:tc>
                      <a:txBody>
                        <a:bodyPr/>
                        <a:lstStyle/>
                        <a:p>
                          <a:endParaRPr lang="en-US"/>
                        </a:p>
                      </a:txBody>
                      <a:tcPr marL="68580" marR="68580" marT="0" marB="0">
                        <a:blipFill>
                          <a:blip r:embed="rId2"/>
                          <a:stretch>
                            <a:fillRect l="-100181" t="-617391" r="-362" b="-211594"/>
                          </a:stretch>
                        </a:blipFill>
                      </a:tcPr>
                    </a:tc>
                    <a:extLst>
                      <a:ext uri="{0D108BD9-81ED-4DB2-BD59-A6C34878D82A}">
                        <a16:rowId xmlns:a16="http://schemas.microsoft.com/office/drawing/2014/main" val="621187106"/>
                      </a:ext>
                    </a:extLst>
                  </a:tr>
                  <a:tr h="453136">
                    <a:tc>
                      <a:txBody>
                        <a:bodyPr/>
                        <a:lstStyle/>
                        <a:p>
                          <a:endParaRPr lang="en-US"/>
                        </a:p>
                      </a:txBody>
                      <a:tcPr marL="68580" marR="68580" marT="0" marB="0">
                        <a:blipFill>
                          <a:blip r:embed="rId2"/>
                          <a:stretch>
                            <a:fillRect l="-181" t="-660000" r="-100362" b="-94667"/>
                          </a:stretch>
                        </a:blipFill>
                      </a:tcPr>
                    </a:tc>
                    <a:tc>
                      <a:txBody>
                        <a:bodyPr/>
                        <a:lstStyle/>
                        <a:p>
                          <a:endParaRPr lang="en-US"/>
                        </a:p>
                      </a:txBody>
                      <a:tcPr marL="68580" marR="68580" marT="0" marB="0">
                        <a:blipFill>
                          <a:blip r:embed="rId2"/>
                          <a:stretch>
                            <a:fillRect l="-100181" t="-660000" r="-362" b="-94667"/>
                          </a:stretch>
                        </a:blipFill>
                      </a:tcPr>
                    </a:tc>
                    <a:extLst>
                      <a:ext uri="{0D108BD9-81ED-4DB2-BD59-A6C34878D82A}">
                        <a16:rowId xmlns:a16="http://schemas.microsoft.com/office/drawing/2014/main" val="2931430960"/>
                      </a:ext>
                    </a:extLst>
                  </a:tr>
                  <a:tr h="420624">
                    <a:tc>
                      <a:txBody>
                        <a:bodyPr/>
                        <a:lstStyle/>
                        <a:p>
                          <a:endParaRPr lang="en-US"/>
                        </a:p>
                      </a:txBody>
                      <a:tcPr marL="68580" marR="68580" marT="0" marB="0">
                        <a:blipFill>
                          <a:blip r:embed="rId2"/>
                          <a:stretch>
                            <a:fillRect l="-181" t="-826087" r="-100362" b="-2899"/>
                          </a:stretch>
                        </a:blipFill>
                      </a:tcPr>
                    </a:tc>
                    <a:tc>
                      <a:txBody>
                        <a:bodyPr/>
                        <a:lstStyle/>
                        <a:p>
                          <a:endParaRPr lang="en-US"/>
                        </a:p>
                      </a:txBody>
                      <a:tcPr marL="68580" marR="68580" marT="0" marB="0">
                        <a:blipFill>
                          <a:blip r:embed="rId2"/>
                          <a:stretch>
                            <a:fillRect l="-100181" t="-826087" r="-362" b="-2899"/>
                          </a:stretch>
                        </a:blipFill>
                      </a:tcPr>
                    </a:tc>
                    <a:extLst>
                      <a:ext uri="{0D108BD9-81ED-4DB2-BD59-A6C34878D82A}">
                        <a16:rowId xmlns:a16="http://schemas.microsoft.com/office/drawing/2014/main" val="1134720370"/>
                      </a:ext>
                    </a:extLst>
                  </a:tr>
                </a:tbl>
              </a:graphicData>
            </a:graphic>
          </p:graphicFrame>
        </mc:Fallback>
      </mc:AlternateContent>
    </p:spTree>
    <p:extLst>
      <p:ext uri="{BB962C8B-B14F-4D97-AF65-F5344CB8AC3E}">
        <p14:creationId xmlns:p14="http://schemas.microsoft.com/office/powerpoint/2010/main" val="2968586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034184"/>
          </a:xfrm>
        </p:spPr>
        <p:txBody>
          <a:bodyPr/>
          <a:lstStyle/>
          <a:p>
            <a:r>
              <a:rPr lang="en-US" b="1" dirty="0"/>
              <a:t>Time response </a:t>
            </a:r>
            <a:r>
              <a:rPr lang="en-US" b="1" dirty="0" smtClean="0"/>
              <a:t>characteristics</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199" y="1690688"/>
            <a:ext cx="9358745" cy="5167311"/>
          </a:xfrm>
          <a:prstGeom prst="rect">
            <a:avLst/>
          </a:prstGeom>
        </p:spPr>
      </p:pic>
    </p:spTree>
    <p:extLst>
      <p:ext uri="{BB962C8B-B14F-4D97-AF65-F5344CB8AC3E}">
        <p14:creationId xmlns:p14="http://schemas.microsoft.com/office/powerpoint/2010/main" val="323073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937202"/>
          </a:xfrm>
        </p:spPr>
        <p:txBody>
          <a:bodyPr/>
          <a:lstStyle/>
          <a:p>
            <a:r>
              <a:rPr lang="en-US" b="1" dirty="0"/>
              <a:t>Time response characteristics</a:t>
            </a:r>
            <a:endParaRPr lang="en-GB" dirty="0"/>
          </a:p>
        </p:txBody>
      </p:sp>
      <p:sp>
        <p:nvSpPr>
          <p:cNvPr id="3" name="Text Placeholder 2"/>
          <p:cNvSpPr>
            <a:spLocks noGrp="1"/>
          </p:cNvSpPr>
          <p:nvPr>
            <p:ph type="body" idx="1"/>
          </p:nvPr>
        </p:nvSpPr>
        <p:spPr>
          <a:xfrm>
            <a:off x="839788" y="1542618"/>
            <a:ext cx="5157787" cy="507855"/>
          </a:xfrm>
        </p:spPr>
        <p:txBody>
          <a:bodyPr/>
          <a:lstStyle/>
          <a:p>
            <a:pPr algn="ctr"/>
            <a:r>
              <a:rPr lang="en-GB" dirty="0" smtClean="0"/>
              <a:t>Cruise speed</a:t>
            </a:r>
            <a:endParaRPr lang="en-GB"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84910" y="2050473"/>
            <a:ext cx="5512666" cy="4475018"/>
          </a:xfrm>
        </p:spPr>
      </p:pic>
      <p:sp>
        <p:nvSpPr>
          <p:cNvPr id="5" name="Text Placeholder 4"/>
          <p:cNvSpPr>
            <a:spLocks noGrp="1"/>
          </p:cNvSpPr>
          <p:nvPr>
            <p:ph type="body" sz="quarter" idx="3"/>
          </p:nvPr>
        </p:nvSpPr>
        <p:spPr>
          <a:xfrm>
            <a:off x="6172200" y="1542618"/>
            <a:ext cx="5183188" cy="507855"/>
          </a:xfrm>
        </p:spPr>
        <p:txBody>
          <a:bodyPr/>
          <a:lstStyle/>
          <a:p>
            <a:pPr algn="ctr"/>
            <a:r>
              <a:rPr lang="en-GB" dirty="0" smtClean="0"/>
              <a:t>Roll rate</a:t>
            </a:r>
            <a:endParaRPr lang="en-GB"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199" y="2050473"/>
            <a:ext cx="5631873" cy="4475018"/>
          </a:xfrm>
        </p:spPr>
      </p:pic>
    </p:spTree>
    <p:extLst>
      <p:ext uri="{BB962C8B-B14F-4D97-AF65-F5344CB8AC3E}">
        <p14:creationId xmlns:p14="http://schemas.microsoft.com/office/powerpoint/2010/main" val="29898907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034184"/>
          </a:xfrm>
        </p:spPr>
        <p:txBody>
          <a:bodyPr/>
          <a:lstStyle/>
          <a:p>
            <a:r>
              <a:rPr lang="en-US" b="1" dirty="0"/>
              <a:t>Time response characteristics</a:t>
            </a:r>
            <a:endParaRPr lang="en-GB" dirty="0"/>
          </a:p>
        </p:txBody>
      </p:sp>
      <p:sp>
        <p:nvSpPr>
          <p:cNvPr id="3" name="Text Placeholder 2"/>
          <p:cNvSpPr>
            <a:spLocks noGrp="1"/>
          </p:cNvSpPr>
          <p:nvPr>
            <p:ph type="body" idx="1"/>
          </p:nvPr>
        </p:nvSpPr>
        <p:spPr>
          <a:xfrm>
            <a:off x="839787" y="1454944"/>
            <a:ext cx="5157787" cy="452437"/>
          </a:xfrm>
        </p:spPr>
        <p:txBody>
          <a:bodyPr>
            <a:normAutofit/>
          </a:bodyPr>
          <a:lstStyle/>
          <a:p>
            <a:pPr algn="ctr"/>
            <a:r>
              <a:rPr lang="en-GB" dirty="0"/>
              <a:t>Yaw rate</a:t>
            </a:r>
            <a:endParaRPr lang="en-GB"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7310" y="2119745"/>
            <a:ext cx="5360266" cy="4294910"/>
          </a:xfrm>
        </p:spPr>
      </p:pic>
      <p:sp>
        <p:nvSpPr>
          <p:cNvPr id="5" name="Text Placeholder 4"/>
          <p:cNvSpPr>
            <a:spLocks noGrp="1"/>
          </p:cNvSpPr>
          <p:nvPr>
            <p:ph type="body" sz="quarter" idx="3"/>
          </p:nvPr>
        </p:nvSpPr>
        <p:spPr>
          <a:xfrm>
            <a:off x="6172200" y="1427235"/>
            <a:ext cx="5183188" cy="480146"/>
          </a:xfrm>
        </p:spPr>
        <p:txBody>
          <a:bodyPr>
            <a:normAutofit/>
          </a:bodyPr>
          <a:lstStyle/>
          <a:p>
            <a:pPr algn="ctr"/>
            <a:r>
              <a:rPr lang="en-GB" dirty="0"/>
              <a:t>Bank angle</a:t>
            </a:r>
            <a:endParaRPr lang="en-GB"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076155"/>
            <a:ext cx="5507182" cy="4338500"/>
          </a:xfrm>
        </p:spPr>
      </p:pic>
    </p:spTree>
    <p:extLst>
      <p:ext uri="{BB962C8B-B14F-4D97-AF65-F5344CB8AC3E}">
        <p14:creationId xmlns:p14="http://schemas.microsoft.com/office/powerpoint/2010/main" val="23823535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80109"/>
            <a:ext cx="10515600" cy="928688"/>
          </a:xfrm>
        </p:spPr>
        <p:txBody>
          <a:bodyPr/>
          <a:lstStyle/>
          <a:p>
            <a:r>
              <a:rPr lang="en-GB" dirty="0" smtClean="0"/>
              <a:t>Longitudinal simulation</a:t>
            </a:r>
            <a:endParaRPr lang="en-GB" dirty="0"/>
          </a:p>
        </p:txBody>
      </p:sp>
      <p:pic>
        <p:nvPicPr>
          <p:cNvPr id="4" name="2019-06-21-02-19-2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108797"/>
            <a:ext cx="10480964" cy="5236585"/>
          </a:xfrm>
        </p:spPr>
      </p:pic>
    </p:spTree>
    <p:extLst>
      <p:ext uri="{BB962C8B-B14F-4D97-AF65-F5344CB8AC3E}">
        <p14:creationId xmlns:p14="http://schemas.microsoft.com/office/powerpoint/2010/main" val="8660095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cstate="print">
            <a:extLst>
              <a:ext uri="{28A0092B-C50C-407E-A947-70E740481C1C}">
                <a14:useLocalDpi xmlns:a14="http://schemas.microsoft.com/office/drawing/2010/main" val="0"/>
              </a:ext>
            </a:extLst>
          </a:blip>
          <a:stretch>
            <a:fillRect/>
          </a:stretch>
        </p:blipFill>
        <p:spPr>
          <a:xfrm>
            <a:off x="170150" y="440959"/>
            <a:ext cx="11630025" cy="3444586"/>
          </a:xfrm>
          <a:prstGeom prst="rect">
            <a:avLst/>
          </a:prstGeom>
        </p:spPr>
      </p:pic>
      <p:sp>
        <p:nvSpPr>
          <p:cNvPr id="3" name="Rectangle 2"/>
          <p:cNvSpPr/>
          <p:nvPr/>
        </p:nvSpPr>
        <p:spPr>
          <a:xfrm>
            <a:off x="2937163" y="4413328"/>
            <a:ext cx="6096000" cy="1070037"/>
          </a:xfrm>
          <a:prstGeom prst="rect">
            <a:avLst/>
          </a:prstGeom>
        </p:spPr>
        <p:txBody>
          <a:bodyPr>
            <a:spAutoFit/>
          </a:bodyPr>
          <a:lstStyle/>
          <a:p>
            <a:pPr algn="ctr">
              <a:lnSpc>
                <a:spcPct val="115000"/>
              </a:lnSpc>
              <a:spcAft>
                <a:spcPts val="1000"/>
              </a:spcAft>
            </a:pPr>
            <a:r>
              <a:rPr lang="en-GB" sz="2400" dirty="0">
                <a:solidFill>
                  <a:srgbClr val="000000"/>
                </a:solidFill>
                <a:latin typeface="Calibri" panose="020F0502020204030204" pitchFamily="34" charset="0"/>
                <a:ea typeface="Calibri" panose="020F0502020204030204" pitchFamily="34" charset="0"/>
                <a:cs typeface="Arial" panose="020B0604020202020204" pitchFamily="34" charset="0"/>
              </a:rPr>
              <a:t>Eppler423 (higher lift)</a:t>
            </a:r>
            <a:endParaRPr lang="en-GB" dirty="0">
              <a:latin typeface="Calibri" panose="020F0502020204030204" pitchFamily="34" charset="0"/>
              <a:ea typeface="Calibri" panose="020F0502020204030204" pitchFamily="34" charset="0"/>
              <a:cs typeface="Arial" panose="020B0604020202020204" pitchFamily="34" charset="0"/>
            </a:endParaRPr>
          </a:p>
          <a:p>
            <a:pPr algn="ctr">
              <a:lnSpc>
                <a:spcPct val="115000"/>
              </a:lnSpc>
              <a:spcAft>
                <a:spcPts val="1000"/>
              </a:spcAft>
            </a:pPr>
            <a:r>
              <a:rPr lang="en-GB" sz="2400" dirty="0">
                <a:solidFill>
                  <a:srgbClr val="000000"/>
                </a:solidFill>
                <a:latin typeface="Calibri" panose="020F0502020204030204" pitchFamily="34" charset="0"/>
                <a:ea typeface="Calibri" panose="020F0502020204030204" pitchFamily="34" charset="0"/>
                <a:cs typeface="Arial" panose="020B0604020202020204" pitchFamily="34" charset="0"/>
              </a:rPr>
              <a:t>NACA0015 (easy to manufacture)</a:t>
            </a:r>
            <a:endParaRPr lang="en-GB"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6416906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64911"/>
          </a:xfrm>
        </p:spPr>
        <p:txBody>
          <a:bodyPr/>
          <a:lstStyle/>
          <a:p>
            <a:r>
              <a:rPr lang="en-GB" dirty="0" smtClean="0"/>
              <a:t>Lateral simulation</a:t>
            </a:r>
            <a:endParaRPr lang="en-GB" dirty="0"/>
          </a:p>
        </p:txBody>
      </p:sp>
      <p:pic>
        <p:nvPicPr>
          <p:cNvPr id="4" name="2019-06-21-02-32-0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154532"/>
            <a:ext cx="10397836" cy="5260123"/>
          </a:xfrm>
          <a:prstGeom prst="rect">
            <a:avLst/>
          </a:prstGeom>
          <a:ln>
            <a:noFill/>
          </a:ln>
          <a:effectLst>
            <a:softEdge rad="112500"/>
          </a:effectLst>
        </p:spPr>
      </p:pic>
    </p:spTree>
    <p:extLst>
      <p:ext uri="{BB962C8B-B14F-4D97-AF65-F5344CB8AC3E}">
        <p14:creationId xmlns:p14="http://schemas.microsoft.com/office/powerpoint/2010/main" val="1567938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Analyzed airfoils</a:t>
            </a:r>
            <a:endParaRPr lang="en-GB" dirty="0"/>
          </a:p>
        </p:txBody>
      </p:sp>
      <p:sp>
        <p:nvSpPr>
          <p:cNvPr id="5" name="Content Placeholder 4"/>
          <p:cNvSpPr>
            <a:spLocks noGrp="1"/>
          </p:cNvSpPr>
          <p:nvPr>
            <p:ph idx="1"/>
          </p:nvPr>
        </p:nvSpPr>
        <p:spPr/>
        <p:txBody>
          <a:bodyPr/>
          <a:lstStyle/>
          <a:p>
            <a:r>
              <a:rPr lang="en-GB" sz="3200" dirty="0">
                <a:latin typeface="Calibri" panose="020F0502020204030204" pitchFamily="34" charset="0"/>
                <a:cs typeface="Arial" panose="020B0604020202020204" pitchFamily="34" charset="0"/>
              </a:rPr>
              <a:t>Shown below</a:t>
            </a:r>
            <a:r>
              <a:rPr lang="en-US" sz="3200" dirty="0">
                <a:latin typeface="Calibri" panose="020F0502020204030204" pitchFamily="34" charset="0"/>
                <a:cs typeface="Arial" panose="020B0604020202020204" pitchFamily="34" charset="0"/>
              </a:rPr>
              <a:t> the boundary layer thickness and pressure distribution along the two selected airfoils with change at angle of attack from:</a:t>
            </a:r>
            <a:br>
              <a:rPr lang="en-US" sz="3200" dirty="0">
                <a:latin typeface="Calibri" panose="020F0502020204030204" pitchFamily="34" charset="0"/>
                <a:cs typeface="Arial" panose="020B0604020202020204" pitchFamily="34" charset="0"/>
              </a:rPr>
            </a:br>
            <a:r>
              <a:rPr lang="en-US" sz="3200" dirty="0">
                <a:latin typeface="Calibri" panose="020F0502020204030204" pitchFamily="34" charset="0"/>
                <a:cs typeface="Arial" panose="020B0604020202020204" pitchFamily="34" charset="0"/>
              </a:rPr>
              <a:t> (0 to 6 &amp; 0 to -4 ) </a:t>
            </a:r>
            <a:r>
              <a:rPr lang="en-US" sz="3200" dirty="0" smtClean="0">
                <a:latin typeface="Calibri" panose="020F0502020204030204" pitchFamily="34" charset="0"/>
                <a:cs typeface="Arial" panose="020B0604020202020204" pitchFamily="34" charset="0"/>
              </a:rPr>
              <a:t>degree.</a:t>
            </a:r>
          </a:p>
          <a:p>
            <a:r>
              <a:rPr lang="en-US" sz="3200" dirty="0" smtClean="0">
                <a:latin typeface="Calibri" panose="020F0502020204030204" pitchFamily="34" charset="0"/>
                <a:cs typeface="Arial" panose="020B0604020202020204" pitchFamily="34" charset="0"/>
              </a:rPr>
              <a:t>And later one of them will be selected at a certain </a:t>
            </a:r>
            <a:r>
              <a:rPr lang="en-US" sz="3200" dirty="0">
                <a:latin typeface="Calibri" panose="020F0502020204030204" pitchFamily="34" charset="0"/>
                <a:cs typeface="Arial" panose="020B0604020202020204" pitchFamily="34" charset="0"/>
              </a:rPr>
              <a:t>angle of attack and certain Reylonds </a:t>
            </a:r>
            <a:r>
              <a:rPr lang="en-US" sz="3200" dirty="0" smtClean="0">
                <a:latin typeface="Calibri" panose="020F0502020204030204" pitchFamily="34" charset="0"/>
                <a:cs typeface="Arial" panose="020B0604020202020204" pitchFamily="34" charset="0"/>
              </a:rPr>
              <a:t>number.</a:t>
            </a:r>
            <a:endParaRPr lang="en-GB" sz="3200" dirty="0"/>
          </a:p>
          <a:p>
            <a:pPr marL="0" indent="0">
              <a:buNone/>
            </a:pPr>
            <a:endParaRPr lang="en-GB" dirty="0"/>
          </a:p>
        </p:txBody>
      </p:sp>
    </p:spTree>
    <p:extLst>
      <p:ext uri="{BB962C8B-B14F-4D97-AF65-F5344CB8AC3E}">
        <p14:creationId xmlns:p14="http://schemas.microsoft.com/office/powerpoint/2010/main" val="330614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0434"/>
            <a:ext cx="10439400" cy="1186583"/>
          </a:xfrm>
        </p:spPr>
        <p:txBody>
          <a:bodyPr/>
          <a:lstStyle/>
          <a:p>
            <a:r>
              <a:rPr lang="en-GB" dirty="0" smtClean="0"/>
              <a:t>NACA0015</a:t>
            </a:r>
            <a:endParaRPr lang="en-GB"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427018"/>
            <a:ext cx="10979727" cy="5237018"/>
          </a:xfrm>
          <a:prstGeom prst="rect">
            <a:avLst/>
          </a:prstGeom>
        </p:spPr>
      </p:pic>
    </p:spTree>
    <p:extLst>
      <p:ext uri="{BB962C8B-B14F-4D97-AF65-F5344CB8AC3E}">
        <p14:creationId xmlns:p14="http://schemas.microsoft.com/office/powerpoint/2010/main" val="2170130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19-06-19-05-18-3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1673" y="240647"/>
            <a:ext cx="11748654" cy="6437243"/>
          </a:xfrm>
          <a:prstGeom prst="rect">
            <a:avLst/>
          </a:prstGeom>
          <a:ln>
            <a:noFill/>
          </a:ln>
          <a:effectLst>
            <a:softEdge rad="112500"/>
          </a:effectLst>
        </p:spPr>
      </p:pic>
    </p:spTree>
    <p:extLst>
      <p:ext uri="{BB962C8B-B14F-4D97-AF65-F5344CB8AC3E}">
        <p14:creationId xmlns:p14="http://schemas.microsoft.com/office/powerpoint/2010/main" val="32786076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1148</Words>
  <Application>Microsoft Office PowerPoint</Application>
  <PresentationFormat>Widescreen</PresentationFormat>
  <Paragraphs>302</Paragraphs>
  <Slides>60</Slides>
  <Notes>0</Notes>
  <HiddenSlides>0</HiddenSlides>
  <MMClips>4</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Adobe Hebrew</vt:lpstr>
      <vt:lpstr>Arial</vt:lpstr>
      <vt:lpstr>Calibri</vt:lpstr>
      <vt:lpstr>Calibri Light</vt:lpstr>
      <vt:lpstr>Cambria Math</vt:lpstr>
      <vt:lpstr>Courier New</vt:lpstr>
      <vt:lpstr>Times New Roman</vt:lpstr>
      <vt:lpstr>Office Theme</vt:lpstr>
      <vt:lpstr>Aerodynamic design</vt:lpstr>
      <vt:lpstr>Wing configuration</vt:lpstr>
      <vt:lpstr>Design parameters of Tandem wing plane</vt:lpstr>
      <vt:lpstr>Design Criterion</vt:lpstr>
      <vt:lpstr>Airfoil selection</vt:lpstr>
      <vt:lpstr>PowerPoint Presentation</vt:lpstr>
      <vt:lpstr>Analyzed airfoils</vt:lpstr>
      <vt:lpstr>NACA0015</vt:lpstr>
      <vt:lpstr>PowerPoint Presentation</vt:lpstr>
      <vt:lpstr>Polar graph with difference Reylonds number</vt:lpstr>
      <vt:lpstr>Eppler423</vt:lpstr>
      <vt:lpstr>PowerPoint Presentation</vt:lpstr>
      <vt:lpstr>Polar graph with difference Reylonds number</vt:lpstr>
      <vt:lpstr>Aerodynamic analysis</vt:lpstr>
      <vt:lpstr>PowerPoint Presentation</vt:lpstr>
      <vt:lpstr>Investigating goals and requirements</vt:lpstr>
      <vt:lpstr>PowerPoint Presentation</vt:lpstr>
      <vt:lpstr>Design parameters</vt:lpstr>
      <vt:lpstr>Results</vt:lpstr>
      <vt:lpstr>Plane analysis(NACA0015)</vt:lpstr>
      <vt:lpstr>Plane analysis(Eppler423)</vt:lpstr>
      <vt:lpstr>Quick comparison between 2 airfoils</vt:lpstr>
      <vt:lpstr>Conclusion of results:</vt:lpstr>
      <vt:lpstr>PowerPoint Presentation</vt:lpstr>
      <vt:lpstr>Optimization for aerodynamic stability</vt:lpstr>
      <vt:lpstr>PowerPoint Presentation</vt:lpstr>
      <vt:lpstr>PowerPoint Presentation</vt:lpstr>
      <vt:lpstr>Final Results</vt:lpstr>
      <vt:lpstr>i. Foil characteristics</vt:lpstr>
      <vt:lpstr>PowerPoint Presentation</vt:lpstr>
      <vt:lpstr>ii. Lift Vs alpha</vt:lpstr>
      <vt:lpstr>PowerPoint Presentation</vt:lpstr>
      <vt:lpstr>PowerPoint Presentation</vt:lpstr>
      <vt:lpstr>PowerPoint Presentation</vt:lpstr>
      <vt:lpstr>PowerPoint Presentation</vt:lpstr>
      <vt:lpstr>Stability Analysis</vt:lpstr>
      <vt:lpstr>Static stability</vt:lpstr>
      <vt:lpstr>PowerPoint Presentation</vt:lpstr>
      <vt:lpstr>PowerPoint Presentation</vt:lpstr>
      <vt:lpstr>Static Margin</vt:lpstr>
      <vt:lpstr>Dynamic stability</vt:lpstr>
      <vt:lpstr>PowerPoint Presentation</vt:lpstr>
      <vt:lpstr>PowerPoint Presentation</vt:lpstr>
      <vt:lpstr>PowerPoint Presentation</vt:lpstr>
      <vt:lpstr>PowerPoint Presentation</vt:lpstr>
      <vt:lpstr>Stability analysis:</vt:lpstr>
      <vt:lpstr>Root locus for longitudinal</vt:lpstr>
      <vt:lpstr>PowerPoint Presentation</vt:lpstr>
      <vt:lpstr>Longitudinal derivatives from Xflr5:</vt:lpstr>
      <vt:lpstr>Time response characteristics</vt:lpstr>
      <vt:lpstr>Time response characteristics</vt:lpstr>
      <vt:lpstr>Time response characteristics</vt:lpstr>
      <vt:lpstr>Root locus for lateral</vt:lpstr>
      <vt:lpstr>PowerPoint Presentation</vt:lpstr>
      <vt:lpstr>Lateral derivatives from Xflr5</vt:lpstr>
      <vt:lpstr>Time response characteristics</vt:lpstr>
      <vt:lpstr>Time response characteristics</vt:lpstr>
      <vt:lpstr>Time response characteristics</vt:lpstr>
      <vt:lpstr>Longitudinal simulation</vt:lpstr>
      <vt:lpstr>Lateral simulation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Aerodynamic design</dc:title>
  <dc:creator>mohamed nakash</dc:creator>
  <cp:lastModifiedBy>mohamed nakash</cp:lastModifiedBy>
  <cp:revision>28</cp:revision>
  <dcterms:created xsi:type="dcterms:W3CDTF">2019-06-20T22:43:33Z</dcterms:created>
  <dcterms:modified xsi:type="dcterms:W3CDTF">2019-06-30T01:37:07Z</dcterms:modified>
</cp:coreProperties>
</file>